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3"/>
  </p:sldIdLst>
  <p:sldSz cx="12192000" cy="6858000"/>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52194B5-F920-D742-879B-3B237B4C64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C21E-E687-0B40-912F-E0B3F18D1E7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2194B5-F920-D742-879B-3B237B4C64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C21E-E687-0B40-912F-E0B3F18D1E7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2194B5-F920-D742-879B-3B237B4C64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C21E-E687-0B40-912F-E0B3F18D1E7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52194B5-F920-D742-879B-3B237B4C64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C21E-E687-0B40-912F-E0B3F18D1E7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52194B5-F920-D742-879B-3B237B4C64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DC21E-E687-0B40-912F-E0B3F18D1E7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52194B5-F920-D742-879B-3B237B4C64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DC21E-E687-0B40-912F-E0B3F18D1E7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52194B5-F920-D742-879B-3B237B4C643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DDC21E-E687-0B40-912F-E0B3F18D1E7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52194B5-F920-D742-879B-3B237B4C643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DDC21E-E687-0B40-912F-E0B3F18D1E7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194B5-F920-D742-879B-3B237B4C643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DDC21E-E687-0B40-912F-E0B3F18D1E7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2194B5-F920-D742-879B-3B237B4C64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DC21E-E687-0B40-912F-E0B3F18D1E7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52194B5-F920-D742-879B-3B237B4C64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DC21E-E687-0B40-912F-E0B3F18D1E7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194B5-F920-D742-879B-3B237B4C643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DC21E-E687-0B40-912F-E0B3F18D1E7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5881367"/>
            <a:ext cx="12191999" cy="830997"/>
          </a:xfrm>
          <a:prstGeom prst="rect">
            <a:avLst/>
          </a:prstGeom>
          <a:noFill/>
        </p:spPr>
        <p:txBody>
          <a:bodyPr wrap="square" rtlCol="0">
            <a:spAutoFit/>
          </a:bodyPr>
          <a:lstStyle/>
          <a:p>
            <a:r>
              <a:rPr lang="en-US" sz="1200" b="1" dirty="0"/>
              <a:t>Figure S1</a:t>
            </a:r>
            <a:r>
              <a:rPr lang="en-US" sz="1200" dirty="0"/>
              <a:t>. Rearing </a:t>
            </a:r>
            <a:r>
              <a:rPr lang="en-US" sz="1200" i="1" dirty="0"/>
              <a:t>Chrysoperla rufilabris. </a:t>
            </a:r>
            <a:r>
              <a:rPr lang="en-US" sz="1200" dirty="0"/>
              <a:t>Each individual of larval </a:t>
            </a:r>
            <a:r>
              <a:rPr lang="en-US" sz="1200" i="1" dirty="0"/>
              <a:t>C. rufilabris </a:t>
            </a:r>
            <a:r>
              <a:rPr lang="en-US" sz="1200" dirty="0"/>
              <a:t>was placed in each Petri dish and fed with eggs and nymphs of CMBS and 20 𝜇L-30 𝜇L droplets of artificial diet (Prosser and Douglas 1992) (A). After three larval stages, the third instars secreted silken cocoons to cover themselves to developed as pupae (B). Winged </a:t>
            </a:r>
            <a:r>
              <a:rPr lang="en-US" sz="1200" i="1" dirty="0"/>
              <a:t>C. rufilabris </a:t>
            </a:r>
            <a:r>
              <a:rPr lang="en-US" sz="1200" dirty="0"/>
              <a:t>adults emerged from the cocoons (C) and were reared using 20 𝜇L-30 𝜇L droplets of artificial diet and water (D). Several </a:t>
            </a:r>
            <a:r>
              <a:rPr lang="en-US" sz="1200" i="1" dirty="0"/>
              <a:t>C. rufilabris </a:t>
            </a:r>
            <a:r>
              <a:rPr lang="en-US" sz="1200" dirty="0"/>
              <a:t>adults were transferred into the same Petri dish supplemented with the artificial food for reproduction (E). Green eggs were laid on the lid of the Petri dish nearby the food (F). The 1</a:t>
            </a:r>
            <a:r>
              <a:rPr lang="en-US" sz="1200" baseline="30000" dirty="0"/>
              <a:t>st</a:t>
            </a:r>
            <a:r>
              <a:rPr lang="en-US" sz="1200" dirty="0"/>
              <a:t> instar </a:t>
            </a:r>
            <a:r>
              <a:rPr lang="en-US" sz="1200" i="1" dirty="0"/>
              <a:t>C. rufilabris </a:t>
            </a:r>
            <a:r>
              <a:rPr lang="en-US" sz="1200" dirty="0"/>
              <a:t>hatched from the eggs (G) and provided with the artificial foods (H).</a:t>
            </a:r>
            <a:endParaRPr lang="en-US" sz="1200" dirty="0"/>
          </a:p>
        </p:txBody>
      </p:sp>
      <p:grpSp>
        <p:nvGrpSpPr>
          <p:cNvPr id="16" name="Group 15"/>
          <p:cNvGrpSpPr/>
          <p:nvPr/>
        </p:nvGrpSpPr>
        <p:grpSpPr>
          <a:xfrm>
            <a:off x="25400" y="27173"/>
            <a:ext cx="12141200" cy="5753100"/>
            <a:chOff x="25400" y="247650"/>
            <a:chExt cx="12141200" cy="5753100"/>
          </a:xfrm>
        </p:grpSpPr>
        <p:pic>
          <p:nvPicPr>
            <p:cNvPr id="5" name="Picture 4" descr="A picture containing different, same, several, vegetable&#10;&#10;Description automatically generated"/>
            <p:cNvPicPr>
              <a:picLocks noChangeAspect="1"/>
            </p:cNvPicPr>
            <p:nvPr/>
          </p:nvPicPr>
          <p:blipFill>
            <a:blip r:embed="rId1"/>
            <a:stretch>
              <a:fillRect/>
            </a:stretch>
          </p:blipFill>
          <p:spPr>
            <a:xfrm>
              <a:off x="25400" y="247650"/>
              <a:ext cx="12141200" cy="5753100"/>
            </a:xfrm>
            <a:prstGeom prst="rect">
              <a:avLst/>
            </a:prstGeom>
          </p:spPr>
        </p:pic>
        <p:sp>
          <p:nvSpPr>
            <p:cNvPr id="7" name="TextBox 6"/>
            <p:cNvSpPr txBox="1"/>
            <p:nvPr/>
          </p:nvSpPr>
          <p:spPr>
            <a:xfrm>
              <a:off x="25400" y="2722878"/>
              <a:ext cx="355600" cy="369332"/>
            </a:xfrm>
            <a:prstGeom prst="rect">
              <a:avLst/>
            </a:prstGeom>
            <a:noFill/>
          </p:spPr>
          <p:txBody>
            <a:bodyPr wrap="square" rtlCol="0">
              <a:spAutoFit/>
            </a:bodyPr>
            <a:lstStyle/>
            <a:p>
              <a:pPr algn="ctr"/>
              <a:r>
                <a:rPr lang="en-US" b="1" dirty="0"/>
                <a:t>A</a:t>
              </a:r>
              <a:endParaRPr lang="en-US" b="1" dirty="0"/>
            </a:p>
          </p:txBody>
        </p:sp>
        <p:sp>
          <p:nvSpPr>
            <p:cNvPr id="8" name="TextBox 7"/>
            <p:cNvSpPr txBox="1"/>
            <p:nvPr/>
          </p:nvSpPr>
          <p:spPr>
            <a:xfrm>
              <a:off x="3467539" y="2712368"/>
              <a:ext cx="355600" cy="369332"/>
            </a:xfrm>
            <a:prstGeom prst="rect">
              <a:avLst/>
            </a:prstGeom>
            <a:noFill/>
          </p:spPr>
          <p:txBody>
            <a:bodyPr wrap="square" rtlCol="0">
              <a:spAutoFit/>
            </a:bodyPr>
            <a:lstStyle/>
            <a:p>
              <a:pPr algn="ctr"/>
              <a:r>
                <a:rPr lang="en-US" b="1" dirty="0"/>
                <a:t>B</a:t>
              </a:r>
              <a:endParaRPr lang="en-US" b="1" dirty="0"/>
            </a:p>
          </p:txBody>
        </p:sp>
        <p:sp>
          <p:nvSpPr>
            <p:cNvPr id="9" name="TextBox 8"/>
            <p:cNvSpPr txBox="1"/>
            <p:nvPr/>
          </p:nvSpPr>
          <p:spPr>
            <a:xfrm>
              <a:off x="6214931" y="2691348"/>
              <a:ext cx="355600" cy="369332"/>
            </a:xfrm>
            <a:prstGeom prst="rect">
              <a:avLst/>
            </a:prstGeom>
            <a:noFill/>
          </p:spPr>
          <p:txBody>
            <a:bodyPr wrap="square" rtlCol="0">
              <a:spAutoFit/>
            </a:bodyPr>
            <a:lstStyle/>
            <a:p>
              <a:pPr algn="ctr"/>
              <a:r>
                <a:rPr lang="en-US" b="1" dirty="0"/>
                <a:t>C</a:t>
              </a:r>
              <a:endParaRPr lang="en-US" b="1" dirty="0"/>
            </a:p>
          </p:txBody>
        </p:sp>
        <p:sp>
          <p:nvSpPr>
            <p:cNvPr id="10" name="TextBox 9"/>
            <p:cNvSpPr txBox="1"/>
            <p:nvPr/>
          </p:nvSpPr>
          <p:spPr>
            <a:xfrm>
              <a:off x="9649643" y="2705517"/>
              <a:ext cx="355600" cy="369332"/>
            </a:xfrm>
            <a:prstGeom prst="rect">
              <a:avLst/>
            </a:prstGeom>
            <a:noFill/>
          </p:spPr>
          <p:txBody>
            <a:bodyPr wrap="square" rtlCol="0">
              <a:spAutoFit/>
            </a:bodyPr>
            <a:lstStyle/>
            <a:p>
              <a:pPr algn="ctr"/>
              <a:r>
                <a:rPr lang="en-US" b="1" dirty="0"/>
                <a:t>D</a:t>
              </a:r>
              <a:endParaRPr lang="en-US" b="1" dirty="0"/>
            </a:p>
          </p:txBody>
        </p:sp>
        <p:sp>
          <p:nvSpPr>
            <p:cNvPr id="11" name="TextBox 10"/>
            <p:cNvSpPr txBox="1"/>
            <p:nvPr/>
          </p:nvSpPr>
          <p:spPr>
            <a:xfrm>
              <a:off x="8840018" y="5534442"/>
              <a:ext cx="355600" cy="369332"/>
            </a:xfrm>
            <a:prstGeom prst="rect">
              <a:avLst/>
            </a:prstGeom>
            <a:noFill/>
          </p:spPr>
          <p:txBody>
            <a:bodyPr wrap="square" rtlCol="0">
              <a:spAutoFit/>
            </a:bodyPr>
            <a:lstStyle/>
            <a:p>
              <a:pPr algn="ctr"/>
              <a:r>
                <a:rPr lang="en-US" b="1" dirty="0">
                  <a:solidFill>
                    <a:schemeClr val="bg1"/>
                  </a:solidFill>
                </a:rPr>
                <a:t>E</a:t>
              </a:r>
              <a:endParaRPr lang="en-US" b="1" dirty="0">
                <a:solidFill>
                  <a:schemeClr val="bg1"/>
                </a:solidFill>
              </a:endParaRPr>
            </a:p>
          </p:txBody>
        </p:sp>
        <p:sp>
          <p:nvSpPr>
            <p:cNvPr id="12" name="TextBox 11"/>
            <p:cNvSpPr txBox="1"/>
            <p:nvPr/>
          </p:nvSpPr>
          <p:spPr>
            <a:xfrm>
              <a:off x="5428528" y="5534442"/>
              <a:ext cx="355600" cy="369332"/>
            </a:xfrm>
            <a:prstGeom prst="rect">
              <a:avLst/>
            </a:prstGeom>
            <a:noFill/>
          </p:spPr>
          <p:txBody>
            <a:bodyPr wrap="square" rtlCol="0">
              <a:spAutoFit/>
            </a:bodyPr>
            <a:lstStyle/>
            <a:p>
              <a:pPr algn="ctr"/>
              <a:r>
                <a:rPr lang="en-US" b="1" dirty="0"/>
                <a:t>F</a:t>
              </a:r>
              <a:endParaRPr lang="en-US" b="1" dirty="0"/>
            </a:p>
          </p:txBody>
        </p:sp>
        <p:sp>
          <p:nvSpPr>
            <p:cNvPr id="13" name="TextBox 12"/>
            <p:cNvSpPr txBox="1"/>
            <p:nvPr/>
          </p:nvSpPr>
          <p:spPr>
            <a:xfrm>
              <a:off x="2670993" y="5534442"/>
              <a:ext cx="355600" cy="369332"/>
            </a:xfrm>
            <a:prstGeom prst="rect">
              <a:avLst/>
            </a:prstGeom>
            <a:noFill/>
          </p:spPr>
          <p:txBody>
            <a:bodyPr wrap="square" rtlCol="0">
              <a:spAutoFit/>
            </a:bodyPr>
            <a:lstStyle/>
            <a:p>
              <a:pPr algn="ctr"/>
              <a:r>
                <a:rPr lang="en-US" b="1" dirty="0"/>
                <a:t>G</a:t>
              </a:r>
              <a:endParaRPr lang="en-US" b="1" dirty="0"/>
            </a:p>
          </p:txBody>
        </p:sp>
        <p:sp>
          <p:nvSpPr>
            <p:cNvPr id="15" name="TextBox 14"/>
            <p:cNvSpPr txBox="1"/>
            <p:nvPr/>
          </p:nvSpPr>
          <p:spPr>
            <a:xfrm>
              <a:off x="34108" y="5534442"/>
              <a:ext cx="355600" cy="369332"/>
            </a:xfrm>
            <a:prstGeom prst="rect">
              <a:avLst/>
            </a:prstGeom>
            <a:noFill/>
          </p:spPr>
          <p:txBody>
            <a:bodyPr wrap="square" rtlCol="0">
              <a:spAutoFit/>
            </a:bodyPr>
            <a:lstStyle/>
            <a:p>
              <a:pPr algn="ctr"/>
              <a:r>
                <a:rPr lang="en-US" b="1" dirty="0"/>
                <a:t>H</a:t>
              </a:r>
              <a:endParaRPr lang="en-US" b="1" dirty="0"/>
            </a:p>
          </p:txBody>
        </p:sp>
      </p:grpSp>
    </p:spTree>
  </p:cSld>
  <p:clrMapOvr>
    <a:masterClrMapping/>
  </p:clrMapOvr>
</p:sld>
</file>

<file path=ppt/tags/tag1.xml><?xml version="1.0" encoding="utf-8"?>
<p:tagLst xmlns:p="http://schemas.openxmlformats.org/presentationml/2006/main">
  <p:tag name="COMMONDATA" val="eyJoZGlkIjoiNTBhMDYzNzk1YjdmYjE3NzVkYWNmZjU2ZjQzZmM4Mj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788</Words>
  <Application>WPS 演示</Application>
  <PresentationFormat>Widescreen</PresentationFormat>
  <Paragraphs>18</Paragraphs>
  <Slides>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Arial</vt:lpstr>
      <vt:lpstr>宋体</vt:lpstr>
      <vt:lpstr>Wingdings</vt:lpstr>
      <vt:lpstr>Calibri</vt:lpstr>
      <vt:lpstr>等线</vt:lpstr>
      <vt:lpstr>Times New Roman (Body CS)</vt:lpstr>
      <vt:lpstr>Times New Roman</vt:lpstr>
      <vt:lpstr>BatangChe</vt:lpstr>
      <vt:lpstr>微软雅黑</vt:lpstr>
      <vt:lpstr>Arial Unicode MS</vt:lpstr>
      <vt:lpstr>Calibri Light</vt:lpstr>
      <vt:lpstr>Office Theme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 Bin</dc:creator>
  <cp:lastModifiedBy>左左</cp:lastModifiedBy>
  <cp:revision>11</cp:revision>
  <dcterms:created xsi:type="dcterms:W3CDTF">2021-06-04T05:49:00Z</dcterms:created>
  <dcterms:modified xsi:type="dcterms:W3CDTF">2022-06-29T12:54:01Z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A1B5181584954038A1AA2A81F4DB2AA3</vt:lpwstr>
  </property>
  <property fmtid="{D5CDD505-2E9C-101B-9397-08002B2CF9AE}" pid="3" name="KSOProductBuildVer">
    <vt:lpwstr>2052-11.1.0.11830</vt:lpwstr>
  </property>
</Properties>
</file>