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5" autoAdjust="0"/>
    <p:restoredTop sz="94660"/>
  </p:normalViewPr>
  <p:slideViewPr>
    <p:cSldViewPr snapToGrid="0">
      <p:cViewPr>
        <p:scale>
          <a:sx n="118" d="100"/>
          <a:sy n="118" d="100"/>
        </p:scale>
        <p:origin x="6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YuxianDell\Desktop\GH-BMPH&#25968;&#25454;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YuxianDell\Desktop\GH-BMPH&#25968;&#25454;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YuxianDell\Desktop\GH-BMPH&#25968;&#2545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428721547654435"/>
          <c:y val="0.17413116561336867"/>
          <c:w val="0.88206955380577401"/>
          <c:h val="0.692801481481482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'[GH-BMPH数据.xlsx]BMPH2-5'!$B$19</c:f>
              <c:strCache>
                <c:ptCount val="1"/>
                <c:pt idx="0">
                  <c:v>NH4NO3</c:v>
                </c:pt>
              </c:strCache>
            </c:strRef>
          </c:tx>
          <c:spPr>
            <a:solidFill>
              <a:sysClr val="windowText" lastClr="000000"/>
            </a:solidFill>
            <a:ln w="19050">
              <a:solidFill>
                <a:sysClr val="windowText" lastClr="000000"/>
              </a:solidFill>
            </a:ln>
            <a:effectLst/>
            <a:sp3d contourW="19050"/>
          </c:spPr>
          <c:invertIfNegative val="0"/>
          <c:errBars>
            <c:errBarType val="both"/>
            <c:errValType val="cust"/>
            <c:noEndCap val="0"/>
            <c:plus>
              <c:numRef>
                <c:f>'[GH-BMPH数据.xlsx]BMPH2-5'!$C$23:$G$23</c:f>
                <c:numCache>
                  <c:formatCode>General</c:formatCode>
                  <c:ptCount val="5"/>
                  <c:pt idx="0">
                    <c:v>0.19739999999999999</c:v>
                  </c:pt>
                  <c:pt idx="1">
                    <c:v>0.16009999999999999</c:v>
                  </c:pt>
                  <c:pt idx="2">
                    <c:v>0.55730000000000002</c:v>
                  </c:pt>
                  <c:pt idx="3">
                    <c:v>0.55430000000000001</c:v>
                  </c:pt>
                  <c:pt idx="4">
                    <c:v>1.6539999999999999</c:v>
                  </c:pt>
                </c:numCache>
              </c:numRef>
            </c:plus>
            <c:minus>
              <c:numRef>
                <c:f>'[GH-BMPH数据.xlsx]BMPH2-5'!$C$23:$G$23</c:f>
                <c:numCache>
                  <c:formatCode>General</c:formatCode>
                  <c:ptCount val="5"/>
                  <c:pt idx="0">
                    <c:v>0.19739999999999999</c:v>
                  </c:pt>
                  <c:pt idx="1">
                    <c:v>0.16009999999999999</c:v>
                  </c:pt>
                  <c:pt idx="2">
                    <c:v>0.55730000000000002</c:v>
                  </c:pt>
                  <c:pt idx="3">
                    <c:v>0.55430000000000001</c:v>
                  </c:pt>
                  <c:pt idx="4">
                    <c:v>1.6539999999999999</c:v>
                  </c:pt>
                </c:numCache>
              </c:numRef>
            </c:minus>
            <c:spPr>
              <a:noFill/>
              <a:ln w="19050" cap="flat" cmpd="sng" algn="ctr">
                <a:solidFill>
                  <a:sysClr val="windowText" lastClr="000000"/>
                </a:solidFill>
                <a:round/>
              </a:ln>
              <a:effectLst/>
            </c:spPr>
          </c:errBars>
          <c:cat>
            <c:strRef>
              <c:f>'[GH-BMPH数据.xlsx]BMPH2-5'!$C$18:$G$18</c:f>
              <c:strCache>
                <c:ptCount val="5"/>
                <c:pt idx="0">
                  <c:v>L*</c:v>
                </c:pt>
                <c:pt idx="1">
                  <c:v>a*</c:v>
                </c:pt>
                <c:pt idx="2">
                  <c:v>b*</c:v>
                </c:pt>
                <c:pt idx="3">
                  <c:v>c*</c:v>
                </c:pt>
                <c:pt idx="4">
                  <c:v>h°</c:v>
                </c:pt>
              </c:strCache>
            </c:strRef>
          </c:cat>
          <c:val>
            <c:numRef>
              <c:f>'[GH-BMPH数据.xlsx]BMPH2-5'!$C$19:$G$19</c:f>
              <c:numCache>
                <c:formatCode>General</c:formatCode>
                <c:ptCount val="5"/>
                <c:pt idx="0">
                  <c:v>66.875</c:v>
                </c:pt>
                <c:pt idx="1">
                  <c:v>-5.7249999999999996</c:v>
                </c:pt>
                <c:pt idx="2">
                  <c:v>6.9749999999999996</c:v>
                </c:pt>
                <c:pt idx="3">
                  <c:v>8.9749999999999996</c:v>
                </c:pt>
                <c:pt idx="4">
                  <c:v>129.15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92-41C6-8DDD-11873D179C07}"/>
            </c:ext>
          </c:extLst>
        </c:ser>
        <c:ser>
          <c:idx val="1"/>
          <c:order val="1"/>
          <c:tx>
            <c:strRef>
              <c:f>'[GH-BMPH数据.xlsx]BMPH2-5'!$B$20</c:f>
              <c:strCache>
                <c:ptCount val="1"/>
                <c:pt idx="0">
                  <c:v>NH4-N</c:v>
                </c:pt>
              </c:strCache>
            </c:strRef>
          </c:tx>
          <c:spPr>
            <a:solidFill>
              <a:sysClr val="window" lastClr="FFFFFF"/>
            </a:solidFill>
            <a:ln w="19050">
              <a:solidFill>
                <a:sysClr val="windowText" lastClr="000000"/>
              </a:solidFill>
            </a:ln>
            <a:effectLst/>
            <a:sp3d contourW="19050"/>
          </c:spPr>
          <c:invertIfNegative val="0"/>
          <c:errBars>
            <c:errBarType val="both"/>
            <c:errValType val="cust"/>
            <c:noEndCap val="0"/>
            <c:plus>
              <c:numRef>
                <c:f>'[GH-BMPH数据.xlsx]BMPH2-5'!$C$24:$G$24</c:f>
                <c:numCache>
                  <c:formatCode>General</c:formatCode>
                  <c:ptCount val="5"/>
                  <c:pt idx="0">
                    <c:v>0.2175</c:v>
                  </c:pt>
                  <c:pt idx="1">
                    <c:v>0.3342</c:v>
                  </c:pt>
                  <c:pt idx="2">
                    <c:v>0.44979999999999998</c:v>
                  </c:pt>
                  <c:pt idx="3">
                    <c:v>0.25979999999999998</c:v>
                  </c:pt>
                  <c:pt idx="4">
                    <c:v>3.5165000000000002</c:v>
                  </c:pt>
                </c:numCache>
              </c:numRef>
            </c:plus>
            <c:minus>
              <c:numRef>
                <c:f>'[GH-BMPH数据.xlsx]BMPH2-5'!$C$24:$G$24</c:f>
                <c:numCache>
                  <c:formatCode>General</c:formatCode>
                  <c:ptCount val="5"/>
                  <c:pt idx="0">
                    <c:v>0.2175</c:v>
                  </c:pt>
                  <c:pt idx="1">
                    <c:v>0.3342</c:v>
                  </c:pt>
                  <c:pt idx="2">
                    <c:v>0.44979999999999998</c:v>
                  </c:pt>
                  <c:pt idx="3">
                    <c:v>0.25979999999999998</c:v>
                  </c:pt>
                  <c:pt idx="4">
                    <c:v>3.5165000000000002</c:v>
                  </c:pt>
                </c:numCache>
              </c:numRef>
            </c:minus>
            <c:spPr>
              <a:noFill/>
              <a:ln w="19050" cap="flat" cmpd="sng" algn="ctr">
                <a:solidFill>
                  <a:sysClr val="windowText" lastClr="000000"/>
                </a:solidFill>
                <a:round/>
              </a:ln>
              <a:effectLst/>
            </c:spPr>
          </c:errBars>
          <c:cat>
            <c:strRef>
              <c:f>'[GH-BMPH数据.xlsx]BMPH2-5'!$C$18:$G$18</c:f>
              <c:strCache>
                <c:ptCount val="5"/>
                <c:pt idx="0">
                  <c:v>L*</c:v>
                </c:pt>
                <c:pt idx="1">
                  <c:v>a*</c:v>
                </c:pt>
                <c:pt idx="2">
                  <c:v>b*</c:v>
                </c:pt>
                <c:pt idx="3">
                  <c:v>c*</c:v>
                </c:pt>
                <c:pt idx="4">
                  <c:v>h°</c:v>
                </c:pt>
              </c:strCache>
            </c:strRef>
          </c:cat>
          <c:val>
            <c:numRef>
              <c:f>'[GH-BMPH数据.xlsx]BMPH2-5'!$C$20:$G$20</c:f>
              <c:numCache>
                <c:formatCode>General</c:formatCode>
                <c:ptCount val="5"/>
                <c:pt idx="0">
                  <c:v>62.924999999999997</c:v>
                </c:pt>
                <c:pt idx="1">
                  <c:v>-4.3</c:v>
                </c:pt>
                <c:pt idx="2">
                  <c:v>6.7750000000000004</c:v>
                </c:pt>
                <c:pt idx="3">
                  <c:v>8.0500000000000007</c:v>
                </c:pt>
                <c:pt idx="4">
                  <c:v>122.825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92-41C6-8DDD-11873D179C07}"/>
            </c:ext>
          </c:extLst>
        </c:ser>
        <c:ser>
          <c:idx val="2"/>
          <c:order val="2"/>
          <c:tx>
            <c:strRef>
              <c:f>'[GH-BMPH数据.xlsx]BMPH2-5'!$B$21</c:f>
              <c:strCache>
                <c:ptCount val="1"/>
                <c:pt idx="0">
                  <c:v>NO3-N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  <a:ln w="19050">
              <a:solidFill>
                <a:sysClr val="windowText" lastClr="000000"/>
              </a:solidFill>
            </a:ln>
            <a:effectLst/>
            <a:sp3d contourW="19050"/>
          </c:spPr>
          <c:invertIfNegative val="0"/>
          <c:errBars>
            <c:errBarType val="both"/>
            <c:errValType val="cust"/>
            <c:noEndCap val="0"/>
            <c:plus>
              <c:numRef>
                <c:f>'[GH-BMPH数据.xlsx]BMPH2-5'!$C$25:$G$25</c:f>
                <c:numCache>
                  <c:formatCode>General</c:formatCode>
                  <c:ptCount val="5"/>
                  <c:pt idx="0">
                    <c:v>1.1778</c:v>
                  </c:pt>
                  <c:pt idx="1">
                    <c:v>0.31719999999999998</c:v>
                  </c:pt>
                  <c:pt idx="2">
                    <c:v>0.27539999999999998</c:v>
                  </c:pt>
                  <c:pt idx="3">
                    <c:v>0.27800000000000002</c:v>
                  </c:pt>
                  <c:pt idx="4">
                    <c:v>2.2242999999999999</c:v>
                  </c:pt>
                </c:numCache>
              </c:numRef>
            </c:plus>
            <c:minus>
              <c:numRef>
                <c:f>'[GH-BMPH数据.xlsx]BMPH2-5'!$C$25:$G$25</c:f>
                <c:numCache>
                  <c:formatCode>General</c:formatCode>
                  <c:ptCount val="5"/>
                  <c:pt idx="0">
                    <c:v>1.1778</c:v>
                  </c:pt>
                  <c:pt idx="1">
                    <c:v>0.31719999999999998</c:v>
                  </c:pt>
                  <c:pt idx="2">
                    <c:v>0.27539999999999998</c:v>
                  </c:pt>
                  <c:pt idx="3">
                    <c:v>0.27800000000000002</c:v>
                  </c:pt>
                  <c:pt idx="4">
                    <c:v>2.2242999999999999</c:v>
                  </c:pt>
                </c:numCache>
              </c:numRef>
            </c:minus>
            <c:spPr>
              <a:noFill/>
              <a:ln w="19050" cap="flat" cmpd="sng" algn="ctr">
                <a:solidFill>
                  <a:sysClr val="windowText" lastClr="000000"/>
                </a:solidFill>
                <a:round/>
              </a:ln>
              <a:effectLst/>
            </c:spPr>
          </c:errBars>
          <c:cat>
            <c:strRef>
              <c:f>'[GH-BMPH数据.xlsx]BMPH2-5'!$C$18:$G$18</c:f>
              <c:strCache>
                <c:ptCount val="5"/>
                <c:pt idx="0">
                  <c:v>L*</c:v>
                </c:pt>
                <c:pt idx="1">
                  <c:v>a*</c:v>
                </c:pt>
                <c:pt idx="2">
                  <c:v>b*</c:v>
                </c:pt>
                <c:pt idx="3">
                  <c:v>c*</c:v>
                </c:pt>
                <c:pt idx="4">
                  <c:v>h°</c:v>
                </c:pt>
              </c:strCache>
            </c:strRef>
          </c:cat>
          <c:val>
            <c:numRef>
              <c:f>'[GH-BMPH数据.xlsx]BMPH2-5'!$C$21:$G$21</c:f>
              <c:numCache>
                <c:formatCode>General</c:formatCode>
                <c:ptCount val="5"/>
                <c:pt idx="0">
                  <c:v>63.424999999999997</c:v>
                </c:pt>
                <c:pt idx="1">
                  <c:v>-4.4249999999999998</c:v>
                </c:pt>
                <c:pt idx="2">
                  <c:v>6.15</c:v>
                </c:pt>
                <c:pt idx="3">
                  <c:v>7.5750000000000002</c:v>
                </c:pt>
                <c:pt idx="4">
                  <c:v>125.65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92-41C6-8DDD-11873D179C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22412388"/>
        <c:axId val="262248140"/>
      </c:barChart>
      <c:catAx>
        <c:axId val="3224123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0" vertOverflow="ellipsis" vert="horz" wrap="square" anchor="ctr" anchorCtr="1" forceAA="0"/>
          <a:lstStyle/>
          <a:p>
            <a:pPr>
              <a:defRPr lang="zh-CN" sz="10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pPr>
            <a:endParaRPr lang="zh-CN"/>
          </a:p>
        </c:txPr>
        <c:crossAx val="262248140"/>
        <c:crosses val="autoZero"/>
        <c:auto val="1"/>
        <c:lblAlgn val="ctr"/>
        <c:lblOffset val="100"/>
        <c:noMultiLvlLbl val="0"/>
      </c:catAx>
      <c:valAx>
        <c:axId val="262248140"/>
        <c:scaling>
          <c:orientation val="minMax"/>
          <c:max val="160"/>
          <c:min val="-20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 w="19050">
            <a:solidFill>
              <a:sysClr val="windowText" lastClr="000000"/>
            </a:solidFill>
          </a:ln>
          <a:effectLst/>
        </c:spPr>
        <c:txPr>
          <a:bodyPr rot="-60000000" spcFirstLastPara="0" vertOverflow="ellipsis" vert="horz" wrap="square" anchor="ctr" anchorCtr="1" forceAA="0"/>
          <a:lstStyle/>
          <a:p>
            <a:pPr>
              <a:defRPr lang="zh-CN" sz="10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pPr>
            <a:endParaRPr lang="zh-CN"/>
          </a:p>
        </c:txPr>
        <c:crossAx val="322412388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9050" cap="flat" cmpd="sng" algn="ctr">
      <a:noFill/>
      <a:round/>
    </a:ln>
    <a:effectLst/>
  </c:spPr>
  <c:txPr>
    <a:bodyPr/>
    <a:lstStyle/>
    <a:p>
      <a:pPr>
        <a:defRPr lang="zh-CN"/>
      </a:pPr>
      <a:endParaRPr lang="zh-CN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7374890638670197E-2"/>
          <c:y val="0.17413111111111099"/>
          <c:w val="0.88206955380577401"/>
          <c:h val="0.692801481481482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'[GH-BMPH数据.xlsx]BMPH2-5'!$H$19</c:f>
              <c:strCache>
                <c:ptCount val="1"/>
                <c:pt idx="0">
                  <c:v>NH4NO3</c:v>
                </c:pt>
              </c:strCache>
            </c:strRef>
          </c:tx>
          <c:spPr>
            <a:solidFill>
              <a:sysClr val="windowText" lastClr="000000"/>
            </a:solidFill>
            <a:ln w="19050">
              <a:solidFill>
                <a:sysClr val="windowText" lastClr="000000"/>
              </a:solidFill>
            </a:ln>
            <a:effectLst/>
            <a:sp3d contourW="19050"/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A89-4CCB-8D4A-F9D3ACCE6A6A}"/>
              </c:ext>
            </c:extLst>
          </c:dPt>
          <c:errBars>
            <c:errBarType val="both"/>
            <c:errValType val="cust"/>
            <c:noEndCap val="0"/>
            <c:plus>
              <c:numRef>
                <c:f>'[GH-BMPH数据.xlsx]BMPH2-5'!$I$23:$M$23</c:f>
                <c:numCache>
                  <c:formatCode>General</c:formatCode>
                  <c:ptCount val="5"/>
                  <c:pt idx="0">
                    <c:v>0.82709999999999995</c:v>
                  </c:pt>
                  <c:pt idx="1">
                    <c:v>1.1975</c:v>
                  </c:pt>
                  <c:pt idx="2">
                    <c:v>1.3038000000000001</c:v>
                  </c:pt>
                  <c:pt idx="3">
                    <c:v>1.3823000000000001</c:v>
                  </c:pt>
                  <c:pt idx="4">
                    <c:v>1.5542</c:v>
                  </c:pt>
                </c:numCache>
              </c:numRef>
            </c:plus>
            <c:minus>
              <c:numRef>
                <c:f>'[GH-BMPH数据.xlsx]BMPH2-5'!$I$23:$M$23</c:f>
                <c:numCache>
                  <c:formatCode>General</c:formatCode>
                  <c:ptCount val="5"/>
                  <c:pt idx="0">
                    <c:v>0.82709999999999995</c:v>
                  </c:pt>
                  <c:pt idx="1">
                    <c:v>1.1975</c:v>
                  </c:pt>
                  <c:pt idx="2">
                    <c:v>1.3038000000000001</c:v>
                  </c:pt>
                  <c:pt idx="3">
                    <c:v>1.3823000000000001</c:v>
                  </c:pt>
                  <c:pt idx="4">
                    <c:v>1.5542</c:v>
                  </c:pt>
                </c:numCache>
              </c:numRef>
            </c:minus>
            <c:spPr>
              <a:noFill/>
              <a:ln w="19050" cap="flat" cmpd="sng" algn="ctr">
                <a:solidFill>
                  <a:sysClr val="windowText" lastClr="000000"/>
                </a:solidFill>
                <a:round/>
              </a:ln>
              <a:effectLst/>
            </c:spPr>
          </c:errBars>
          <c:cat>
            <c:strRef>
              <c:f>'[GH-BMPH数据.xlsx]BMPH2-5'!$I$18:$M$18</c:f>
              <c:strCache>
                <c:ptCount val="5"/>
                <c:pt idx="0">
                  <c:v>L*</c:v>
                </c:pt>
                <c:pt idx="1">
                  <c:v>a*</c:v>
                </c:pt>
                <c:pt idx="2">
                  <c:v>b*</c:v>
                </c:pt>
                <c:pt idx="3">
                  <c:v>c*</c:v>
                </c:pt>
                <c:pt idx="4">
                  <c:v>h°</c:v>
                </c:pt>
              </c:strCache>
            </c:strRef>
          </c:cat>
          <c:val>
            <c:numRef>
              <c:f>'[GH-BMPH数据.xlsx]BMPH2-5'!$I$19:$M$19</c:f>
              <c:numCache>
                <c:formatCode>General</c:formatCode>
                <c:ptCount val="5"/>
                <c:pt idx="0">
                  <c:v>37.75</c:v>
                </c:pt>
                <c:pt idx="1">
                  <c:v>40.975000000000001</c:v>
                </c:pt>
                <c:pt idx="2">
                  <c:v>-8</c:v>
                </c:pt>
                <c:pt idx="3">
                  <c:v>41.774999999999999</c:v>
                </c:pt>
                <c:pt idx="4">
                  <c:v>349.125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89-4CCB-8D4A-F9D3ACCE6A6A}"/>
            </c:ext>
          </c:extLst>
        </c:ser>
        <c:ser>
          <c:idx val="1"/>
          <c:order val="1"/>
          <c:tx>
            <c:strRef>
              <c:f>'[GH-BMPH数据.xlsx]BMPH2-5'!$H$20</c:f>
              <c:strCache>
                <c:ptCount val="1"/>
                <c:pt idx="0">
                  <c:v>NH4-N</c:v>
                </c:pt>
              </c:strCache>
            </c:strRef>
          </c:tx>
          <c:spPr>
            <a:solidFill>
              <a:sysClr val="window" lastClr="FFFFFF"/>
            </a:solidFill>
            <a:ln w="19050">
              <a:solidFill>
                <a:sysClr val="windowText" lastClr="000000"/>
              </a:solidFill>
            </a:ln>
            <a:effectLst/>
            <a:sp3d contourW="19050"/>
          </c:spPr>
          <c:invertIfNegative val="0"/>
          <c:errBars>
            <c:errBarType val="both"/>
            <c:errValType val="cust"/>
            <c:noEndCap val="0"/>
            <c:plus>
              <c:numRef>
                <c:f>'[GH-BMPH数据.xlsx]BMPH2-5'!$I$24:$M$24</c:f>
                <c:numCache>
                  <c:formatCode>General</c:formatCode>
                  <c:ptCount val="5"/>
                  <c:pt idx="0">
                    <c:v>1.0363</c:v>
                  </c:pt>
                  <c:pt idx="1">
                    <c:v>1.4355</c:v>
                  </c:pt>
                  <c:pt idx="2">
                    <c:v>0.84360000000000002</c:v>
                  </c:pt>
                  <c:pt idx="3">
                    <c:v>1.3573</c:v>
                  </c:pt>
                  <c:pt idx="4">
                    <c:v>1.4923999999999999</c:v>
                  </c:pt>
                </c:numCache>
              </c:numRef>
            </c:plus>
            <c:minus>
              <c:numRef>
                <c:f>'[GH-BMPH数据.xlsx]BMPH2-5'!$I$24:$M$24</c:f>
                <c:numCache>
                  <c:formatCode>General</c:formatCode>
                  <c:ptCount val="5"/>
                  <c:pt idx="0">
                    <c:v>1.0363</c:v>
                  </c:pt>
                  <c:pt idx="1">
                    <c:v>1.4355</c:v>
                  </c:pt>
                  <c:pt idx="2">
                    <c:v>0.84360000000000002</c:v>
                  </c:pt>
                  <c:pt idx="3">
                    <c:v>1.3573</c:v>
                  </c:pt>
                  <c:pt idx="4">
                    <c:v>1.4923999999999999</c:v>
                  </c:pt>
                </c:numCache>
              </c:numRef>
            </c:minus>
            <c:spPr>
              <a:noFill/>
              <a:ln w="19050" cap="flat" cmpd="sng" algn="ctr">
                <a:solidFill>
                  <a:sysClr val="windowText" lastClr="000000"/>
                </a:solidFill>
                <a:round/>
              </a:ln>
              <a:effectLst/>
            </c:spPr>
          </c:errBars>
          <c:cat>
            <c:strRef>
              <c:f>'[GH-BMPH数据.xlsx]BMPH2-5'!$I$18:$M$18</c:f>
              <c:strCache>
                <c:ptCount val="5"/>
                <c:pt idx="0">
                  <c:v>L*</c:v>
                </c:pt>
                <c:pt idx="1">
                  <c:v>a*</c:v>
                </c:pt>
                <c:pt idx="2">
                  <c:v>b*</c:v>
                </c:pt>
                <c:pt idx="3">
                  <c:v>c*</c:v>
                </c:pt>
                <c:pt idx="4">
                  <c:v>h°</c:v>
                </c:pt>
              </c:strCache>
            </c:strRef>
          </c:cat>
          <c:val>
            <c:numRef>
              <c:f>'[GH-BMPH数据.xlsx]BMPH2-5'!$I$20:$M$20</c:f>
              <c:numCache>
                <c:formatCode>General</c:formatCode>
                <c:ptCount val="5"/>
                <c:pt idx="0">
                  <c:v>40.075000000000003</c:v>
                </c:pt>
                <c:pt idx="1">
                  <c:v>37.875</c:v>
                </c:pt>
                <c:pt idx="2">
                  <c:v>-5.5</c:v>
                </c:pt>
                <c:pt idx="3">
                  <c:v>38.325000000000003</c:v>
                </c:pt>
                <c:pt idx="4">
                  <c:v>351.57499999999999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A89-4CCB-8D4A-F9D3ACCE6A6A}"/>
            </c:ext>
          </c:extLst>
        </c:ser>
        <c:ser>
          <c:idx val="2"/>
          <c:order val="2"/>
          <c:tx>
            <c:strRef>
              <c:f>'[GH-BMPH数据.xlsx]BMPH2-5'!$H$21</c:f>
              <c:strCache>
                <c:ptCount val="1"/>
                <c:pt idx="0">
                  <c:v>NO3-N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  <a:ln w="19050">
              <a:solidFill>
                <a:sysClr val="windowText" lastClr="000000"/>
              </a:solidFill>
            </a:ln>
            <a:effectLst/>
            <a:sp3d contourW="19050"/>
          </c:spPr>
          <c:invertIfNegative val="0"/>
          <c:errBars>
            <c:errBarType val="both"/>
            <c:errValType val="cust"/>
            <c:noEndCap val="0"/>
            <c:plus>
              <c:numRef>
                <c:f>'[GH-BMPH数据.xlsx]BMPH2-5'!$I$25:$M$25</c:f>
                <c:numCache>
                  <c:formatCode>General</c:formatCode>
                  <c:ptCount val="5"/>
                  <c:pt idx="0">
                    <c:v>3.2879999999999998</c:v>
                  </c:pt>
                  <c:pt idx="1">
                    <c:v>3.819</c:v>
                  </c:pt>
                  <c:pt idx="2">
                    <c:v>0.81699999999999995</c:v>
                  </c:pt>
                  <c:pt idx="3">
                    <c:v>3.7959000000000001</c:v>
                  </c:pt>
                  <c:pt idx="4">
                    <c:v>1.2682</c:v>
                  </c:pt>
                </c:numCache>
              </c:numRef>
            </c:plus>
            <c:minus>
              <c:numRef>
                <c:f>'[GH-BMPH数据.xlsx]BMPH2-5'!$I$25:$M$25</c:f>
                <c:numCache>
                  <c:formatCode>General</c:formatCode>
                  <c:ptCount val="5"/>
                  <c:pt idx="0">
                    <c:v>3.2879999999999998</c:v>
                  </c:pt>
                  <c:pt idx="1">
                    <c:v>3.819</c:v>
                  </c:pt>
                  <c:pt idx="2">
                    <c:v>0.81699999999999995</c:v>
                  </c:pt>
                  <c:pt idx="3">
                    <c:v>3.7959000000000001</c:v>
                  </c:pt>
                  <c:pt idx="4">
                    <c:v>1.2682</c:v>
                  </c:pt>
                </c:numCache>
              </c:numRef>
            </c:minus>
            <c:spPr>
              <a:noFill/>
              <a:ln w="19050" cap="flat" cmpd="sng" algn="ctr">
                <a:solidFill>
                  <a:sysClr val="windowText" lastClr="000000"/>
                </a:solidFill>
                <a:round/>
              </a:ln>
              <a:effectLst/>
            </c:spPr>
          </c:errBars>
          <c:cat>
            <c:strRef>
              <c:f>'[GH-BMPH数据.xlsx]BMPH2-5'!$I$18:$M$18</c:f>
              <c:strCache>
                <c:ptCount val="5"/>
                <c:pt idx="0">
                  <c:v>L*</c:v>
                </c:pt>
                <c:pt idx="1">
                  <c:v>a*</c:v>
                </c:pt>
                <c:pt idx="2">
                  <c:v>b*</c:v>
                </c:pt>
                <c:pt idx="3">
                  <c:v>c*</c:v>
                </c:pt>
                <c:pt idx="4">
                  <c:v>h°</c:v>
                </c:pt>
              </c:strCache>
            </c:strRef>
          </c:cat>
          <c:val>
            <c:numRef>
              <c:f>'[GH-BMPH数据.xlsx]BMPH2-5'!$I$21:$M$21</c:f>
              <c:numCache>
                <c:formatCode>General</c:formatCode>
                <c:ptCount val="5"/>
                <c:pt idx="0">
                  <c:v>40.274999999999999</c:v>
                </c:pt>
                <c:pt idx="1">
                  <c:v>34.799999999999997</c:v>
                </c:pt>
                <c:pt idx="2">
                  <c:v>-7.75</c:v>
                </c:pt>
                <c:pt idx="3">
                  <c:v>35.75</c:v>
                </c:pt>
                <c:pt idx="4">
                  <c:v>347.3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A89-4CCB-8D4A-F9D3ACCE6A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733285430"/>
        <c:axId val="755351476"/>
      </c:barChart>
      <c:catAx>
        <c:axId val="73328543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0" vertOverflow="ellipsis" vert="horz" wrap="square" anchor="ctr" anchorCtr="1" forceAA="0"/>
          <a:lstStyle/>
          <a:p>
            <a:pPr>
              <a:defRPr lang="zh-CN" sz="10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pPr>
            <a:endParaRPr lang="zh-CN"/>
          </a:p>
        </c:txPr>
        <c:crossAx val="755351476"/>
        <c:crosses val="autoZero"/>
        <c:auto val="1"/>
        <c:lblAlgn val="ctr"/>
        <c:lblOffset val="100"/>
        <c:noMultiLvlLbl val="0"/>
      </c:catAx>
      <c:valAx>
        <c:axId val="755351476"/>
        <c:scaling>
          <c:orientation val="minMax"/>
          <c:max val="370"/>
          <c:min val="-20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 w="19050">
            <a:solidFill>
              <a:sysClr val="windowText" lastClr="000000"/>
            </a:solidFill>
          </a:ln>
          <a:effectLst/>
        </c:spPr>
        <c:txPr>
          <a:bodyPr rot="-60000000" spcFirstLastPara="0" vertOverflow="ellipsis" vert="horz" wrap="square" anchor="ctr" anchorCtr="1" forceAA="0"/>
          <a:lstStyle/>
          <a:p>
            <a:pPr>
              <a:defRPr lang="zh-CN" sz="10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pPr>
            <a:endParaRPr lang="zh-CN"/>
          </a:p>
        </c:txPr>
        <c:crossAx val="73328543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9050" cap="flat" cmpd="sng" algn="ctr">
      <a:noFill/>
      <a:round/>
    </a:ln>
    <a:effectLst/>
  </c:spPr>
  <c:txPr>
    <a:bodyPr/>
    <a:lstStyle/>
    <a:p>
      <a:pPr>
        <a:defRPr lang="zh-CN"/>
      </a:pPr>
      <a:endParaRPr lang="zh-CN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7374890638670197E-2"/>
          <c:y val="0.17413111111111099"/>
          <c:w val="0.81989508132019928"/>
          <c:h val="0.692801481481482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'[GH-BMPH数据.xlsx]BMPH2-5'!$N$19</c:f>
              <c:strCache>
                <c:ptCount val="1"/>
                <c:pt idx="0">
                  <c:v>NH4NO3</c:v>
                </c:pt>
              </c:strCache>
            </c:strRef>
          </c:tx>
          <c:spPr>
            <a:solidFill>
              <a:sysClr val="windowText" lastClr="000000"/>
            </a:solidFill>
            <a:ln w="19050">
              <a:solidFill>
                <a:sysClr val="windowText" lastClr="000000"/>
              </a:solidFill>
            </a:ln>
            <a:effectLst/>
            <a:sp3d contourW="19050"/>
          </c:spPr>
          <c:invertIfNegative val="0"/>
          <c:errBars>
            <c:errBarType val="both"/>
            <c:errValType val="cust"/>
            <c:noEndCap val="0"/>
            <c:plus>
              <c:numRef>
                <c:f>'[GH-BMPH数据.xlsx]BMPH2-5'!$O$23:$S$23</c:f>
                <c:numCache>
                  <c:formatCode>General</c:formatCode>
                  <c:ptCount val="5"/>
                  <c:pt idx="0">
                    <c:v>1.03</c:v>
                  </c:pt>
                  <c:pt idx="1">
                    <c:v>0.74870000000000003</c:v>
                  </c:pt>
                  <c:pt idx="2">
                    <c:v>0.14360000000000001</c:v>
                  </c:pt>
                  <c:pt idx="3">
                    <c:v>0.76090000000000002</c:v>
                  </c:pt>
                  <c:pt idx="4">
                    <c:v>4.7899999999999998E-2</c:v>
                  </c:pt>
                </c:numCache>
              </c:numRef>
            </c:plus>
            <c:minus>
              <c:numRef>
                <c:f>'[GH-BMPH数据.xlsx]BMPH2-5'!$O$23:$S$23</c:f>
                <c:numCache>
                  <c:formatCode>General</c:formatCode>
                  <c:ptCount val="5"/>
                  <c:pt idx="0">
                    <c:v>1.03</c:v>
                  </c:pt>
                  <c:pt idx="1">
                    <c:v>0.74870000000000003</c:v>
                  </c:pt>
                  <c:pt idx="2">
                    <c:v>0.14360000000000001</c:v>
                  </c:pt>
                  <c:pt idx="3">
                    <c:v>0.76090000000000002</c:v>
                  </c:pt>
                  <c:pt idx="4">
                    <c:v>4.7899999999999998E-2</c:v>
                  </c:pt>
                </c:numCache>
              </c:numRef>
            </c:minus>
            <c:spPr>
              <a:noFill/>
              <a:ln w="19050" cap="flat" cmpd="sng" algn="ctr">
                <a:solidFill>
                  <a:sysClr val="windowText" lastClr="000000"/>
                </a:solidFill>
                <a:round/>
              </a:ln>
              <a:effectLst/>
            </c:spPr>
          </c:errBars>
          <c:cat>
            <c:strRef>
              <c:f>'[GH-BMPH数据.xlsx]BMPH2-5'!$O$18:$S$18</c:f>
              <c:strCache>
                <c:ptCount val="5"/>
                <c:pt idx="0">
                  <c:v>L*</c:v>
                </c:pt>
                <c:pt idx="1">
                  <c:v>a*</c:v>
                </c:pt>
                <c:pt idx="2">
                  <c:v>b*</c:v>
                </c:pt>
                <c:pt idx="3">
                  <c:v>c*</c:v>
                </c:pt>
                <c:pt idx="4">
                  <c:v>h°</c:v>
                </c:pt>
              </c:strCache>
            </c:strRef>
          </c:cat>
          <c:val>
            <c:numRef>
              <c:f>'[GH-BMPH数据.xlsx]BMPH2-5'!$O$19:$S$19</c:f>
              <c:numCache>
                <c:formatCode>General</c:formatCode>
                <c:ptCount val="5"/>
                <c:pt idx="0">
                  <c:v>29.85</c:v>
                </c:pt>
                <c:pt idx="1">
                  <c:v>51.575000000000003</c:v>
                </c:pt>
                <c:pt idx="2">
                  <c:v>-6.9249999999999998</c:v>
                </c:pt>
                <c:pt idx="3">
                  <c:v>52.024999999999999</c:v>
                </c:pt>
                <c:pt idx="4">
                  <c:v>352.375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29-4F52-9D6A-336050A29526}"/>
            </c:ext>
          </c:extLst>
        </c:ser>
        <c:ser>
          <c:idx val="1"/>
          <c:order val="1"/>
          <c:tx>
            <c:strRef>
              <c:f>'[GH-BMPH数据.xlsx]BMPH2-5'!$N$20</c:f>
              <c:strCache>
                <c:ptCount val="1"/>
                <c:pt idx="0">
                  <c:v>NH4-N</c:v>
                </c:pt>
              </c:strCache>
            </c:strRef>
          </c:tx>
          <c:spPr>
            <a:solidFill>
              <a:sysClr val="window" lastClr="FFFFFF"/>
            </a:solidFill>
            <a:ln w="19050">
              <a:solidFill>
                <a:sysClr val="windowText" lastClr="000000"/>
              </a:solidFill>
            </a:ln>
            <a:effectLst/>
            <a:sp3d contourW="19050"/>
          </c:spPr>
          <c:invertIfNegative val="0"/>
          <c:errBars>
            <c:errBarType val="both"/>
            <c:errValType val="cust"/>
            <c:noEndCap val="0"/>
            <c:plus>
              <c:numRef>
                <c:f>'[GH-BMPH数据.xlsx]BMPH2-5'!$O$24:$S$24</c:f>
                <c:numCache>
                  <c:formatCode>General</c:formatCode>
                  <c:ptCount val="5"/>
                  <c:pt idx="0">
                    <c:v>0.51859999999999995</c:v>
                  </c:pt>
                  <c:pt idx="1">
                    <c:v>1.2950999999999999</c:v>
                  </c:pt>
                  <c:pt idx="2">
                    <c:v>0.67500000000000004</c:v>
                  </c:pt>
                  <c:pt idx="3">
                    <c:v>1.2662</c:v>
                  </c:pt>
                  <c:pt idx="4">
                    <c:v>0.82609999999999995</c:v>
                  </c:pt>
                </c:numCache>
              </c:numRef>
            </c:plus>
            <c:minus>
              <c:numRef>
                <c:f>'[GH-BMPH数据.xlsx]BMPH2-5'!$O$24:$S$24</c:f>
                <c:numCache>
                  <c:formatCode>General</c:formatCode>
                  <c:ptCount val="5"/>
                  <c:pt idx="0">
                    <c:v>0.51859999999999995</c:v>
                  </c:pt>
                  <c:pt idx="1">
                    <c:v>1.2950999999999999</c:v>
                  </c:pt>
                  <c:pt idx="2">
                    <c:v>0.67500000000000004</c:v>
                  </c:pt>
                  <c:pt idx="3">
                    <c:v>1.2662</c:v>
                  </c:pt>
                  <c:pt idx="4">
                    <c:v>0.82609999999999995</c:v>
                  </c:pt>
                </c:numCache>
              </c:numRef>
            </c:minus>
            <c:spPr>
              <a:noFill/>
              <a:ln w="19050" cap="flat" cmpd="sng" algn="ctr">
                <a:solidFill>
                  <a:sysClr val="windowText" lastClr="000000"/>
                </a:solidFill>
                <a:round/>
              </a:ln>
              <a:effectLst/>
            </c:spPr>
          </c:errBars>
          <c:cat>
            <c:strRef>
              <c:f>'[GH-BMPH数据.xlsx]BMPH2-5'!$O$18:$S$18</c:f>
              <c:strCache>
                <c:ptCount val="5"/>
                <c:pt idx="0">
                  <c:v>L*</c:v>
                </c:pt>
                <c:pt idx="1">
                  <c:v>a*</c:v>
                </c:pt>
                <c:pt idx="2">
                  <c:v>b*</c:v>
                </c:pt>
                <c:pt idx="3">
                  <c:v>c*</c:v>
                </c:pt>
                <c:pt idx="4">
                  <c:v>h°</c:v>
                </c:pt>
              </c:strCache>
            </c:strRef>
          </c:cat>
          <c:val>
            <c:numRef>
              <c:f>'[GH-BMPH数据.xlsx]BMPH2-5'!$O$20:$S$20</c:f>
              <c:numCache>
                <c:formatCode>General</c:formatCode>
                <c:ptCount val="5"/>
                <c:pt idx="0">
                  <c:v>30.824999999999999</c:v>
                </c:pt>
                <c:pt idx="1">
                  <c:v>53.475000000000001</c:v>
                </c:pt>
                <c:pt idx="2">
                  <c:v>-6.5750000000000002</c:v>
                </c:pt>
                <c:pt idx="3">
                  <c:v>53.9</c:v>
                </c:pt>
                <c:pt idx="4">
                  <c:v>352.95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29-4F52-9D6A-336050A29526}"/>
            </c:ext>
          </c:extLst>
        </c:ser>
        <c:ser>
          <c:idx val="2"/>
          <c:order val="2"/>
          <c:tx>
            <c:strRef>
              <c:f>'[GH-BMPH数据.xlsx]BMPH2-5'!$N$21</c:f>
              <c:strCache>
                <c:ptCount val="1"/>
                <c:pt idx="0">
                  <c:v>NO3-N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  <a:ln w="19050">
              <a:solidFill>
                <a:sysClr val="windowText" lastClr="000000"/>
              </a:solidFill>
            </a:ln>
            <a:effectLst/>
            <a:sp3d contourW="19050"/>
          </c:spPr>
          <c:invertIfNegative val="0"/>
          <c:errBars>
            <c:errBarType val="both"/>
            <c:errValType val="cust"/>
            <c:noEndCap val="0"/>
            <c:plus>
              <c:numRef>
                <c:f>'[GH-BMPH数据.xlsx]BMPH2-5'!$O$25:$S$25</c:f>
                <c:numCache>
                  <c:formatCode>General</c:formatCode>
                  <c:ptCount val="5"/>
                  <c:pt idx="0">
                    <c:v>0.76490000000000002</c:v>
                  </c:pt>
                  <c:pt idx="1">
                    <c:v>1.1828000000000001</c:v>
                  </c:pt>
                  <c:pt idx="2">
                    <c:v>0.87690000000000001</c:v>
                  </c:pt>
                  <c:pt idx="3">
                    <c:v>1.1203000000000001</c:v>
                  </c:pt>
                  <c:pt idx="4">
                    <c:v>1.0965</c:v>
                  </c:pt>
                </c:numCache>
              </c:numRef>
            </c:plus>
            <c:minus>
              <c:numRef>
                <c:f>'[GH-BMPH数据.xlsx]BMPH2-5'!$O$25:$S$25</c:f>
                <c:numCache>
                  <c:formatCode>General</c:formatCode>
                  <c:ptCount val="5"/>
                  <c:pt idx="0">
                    <c:v>0.76490000000000002</c:v>
                  </c:pt>
                  <c:pt idx="1">
                    <c:v>1.1828000000000001</c:v>
                  </c:pt>
                  <c:pt idx="2">
                    <c:v>0.87690000000000001</c:v>
                  </c:pt>
                  <c:pt idx="3">
                    <c:v>1.1203000000000001</c:v>
                  </c:pt>
                  <c:pt idx="4">
                    <c:v>1.0965</c:v>
                  </c:pt>
                </c:numCache>
              </c:numRef>
            </c:minus>
            <c:spPr>
              <a:noFill/>
              <a:ln w="19050" cap="flat" cmpd="sng" algn="ctr">
                <a:solidFill>
                  <a:sysClr val="windowText" lastClr="000000"/>
                </a:solidFill>
                <a:round/>
              </a:ln>
              <a:effectLst/>
            </c:spPr>
          </c:errBars>
          <c:cat>
            <c:strRef>
              <c:f>'[GH-BMPH数据.xlsx]BMPH2-5'!$O$18:$S$18</c:f>
              <c:strCache>
                <c:ptCount val="5"/>
                <c:pt idx="0">
                  <c:v>L*</c:v>
                </c:pt>
                <c:pt idx="1">
                  <c:v>a*</c:v>
                </c:pt>
                <c:pt idx="2">
                  <c:v>b*</c:v>
                </c:pt>
                <c:pt idx="3">
                  <c:v>c*</c:v>
                </c:pt>
                <c:pt idx="4">
                  <c:v>h°</c:v>
                </c:pt>
              </c:strCache>
            </c:strRef>
          </c:cat>
          <c:val>
            <c:numRef>
              <c:f>'[GH-BMPH数据.xlsx]BMPH2-5'!$O$21:$S$21</c:f>
              <c:numCache>
                <c:formatCode>General</c:formatCode>
                <c:ptCount val="5"/>
                <c:pt idx="0">
                  <c:v>27</c:v>
                </c:pt>
                <c:pt idx="1">
                  <c:v>52.975000000000001</c:v>
                </c:pt>
                <c:pt idx="2">
                  <c:v>-5.5250000000000004</c:v>
                </c:pt>
                <c:pt idx="3">
                  <c:v>53.3</c:v>
                </c:pt>
                <c:pt idx="4">
                  <c:v>353.97500000000002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29-4F52-9D6A-336050A295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746111228"/>
        <c:axId val="14116027"/>
      </c:barChart>
      <c:catAx>
        <c:axId val="7461112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0" vertOverflow="ellipsis" vert="horz" wrap="square" anchor="ctr" anchorCtr="1" forceAA="0"/>
          <a:lstStyle/>
          <a:p>
            <a:pPr>
              <a:defRPr lang="zh-CN" sz="10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+mn-cs"/>
              </a:defRPr>
            </a:pPr>
            <a:endParaRPr lang="zh-CN"/>
          </a:p>
        </c:txPr>
        <c:crossAx val="14116027"/>
        <c:crosses val="autoZero"/>
        <c:auto val="1"/>
        <c:lblAlgn val="ctr"/>
        <c:lblOffset val="100"/>
        <c:noMultiLvlLbl val="0"/>
      </c:catAx>
      <c:valAx>
        <c:axId val="14116027"/>
        <c:scaling>
          <c:orientation val="minMax"/>
          <c:max val="370"/>
          <c:min val="-20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 w="19050">
            <a:solidFill>
              <a:sysClr val="windowText" lastClr="000000"/>
            </a:solidFill>
          </a:ln>
          <a:effectLst/>
        </c:spPr>
        <c:txPr>
          <a:bodyPr rot="-60000000" spcFirstLastPara="0" vertOverflow="ellipsis" vert="horz" wrap="square" anchor="ctr" anchorCtr="1" forceAA="0"/>
          <a:lstStyle/>
          <a:p>
            <a:pPr>
              <a:defRPr lang="zh-CN" sz="10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+mn-cs"/>
              </a:defRPr>
            </a:pPr>
            <a:endParaRPr lang="zh-CN"/>
          </a:p>
        </c:txPr>
        <c:crossAx val="746111228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 w="19050" cap="flat" cmpd="sng" algn="ctr">
      <a:noFill/>
      <a:round/>
    </a:ln>
    <a:effectLst/>
  </c:spPr>
  <c:txPr>
    <a:bodyPr/>
    <a:lstStyle/>
    <a:p>
      <a:pPr>
        <a:defRPr lang="zh-CN"/>
      </a:pPr>
      <a:endParaRPr lang="zh-CN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7374890638670197E-2"/>
          <c:y val="0.17413111111111099"/>
          <c:w val="0.8525457036407933"/>
          <c:h val="0.692801481481482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'[GH-BMPH数据.xlsx]BMPH2-5'!$T$19</c:f>
              <c:strCache>
                <c:ptCount val="1"/>
                <c:pt idx="0">
                  <c:v>NH4NO3</c:v>
                </c:pt>
              </c:strCache>
            </c:strRef>
          </c:tx>
          <c:spPr>
            <a:solidFill>
              <a:sysClr val="windowText" lastClr="000000"/>
            </a:solidFill>
            <a:ln w="19050">
              <a:solidFill>
                <a:sysClr val="windowText" lastClr="000000"/>
              </a:solidFill>
            </a:ln>
            <a:effectLst/>
            <a:sp3d contourW="19050"/>
          </c:spPr>
          <c:invertIfNegative val="0"/>
          <c:errBars>
            <c:errBarType val="both"/>
            <c:errValType val="cust"/>
            <c:noEndCap val="0"/>
            <c:plus>
              <c:numRef>
                <c:f>'[GH-BMPH数据.xlsx]BMPH2-5'!$U$23:$Y$23</c:f>
                <c:numCache>
                  <c:formatCode>General</c:formatCode>
                  <c:ptCount val="5"/>
                  <c:pt idx="0">
                    <c:v>0.94299999999999995</c:v>
                  </c:pt>
                  <c:pt idx="1">
                    <c:v>0.86639999999999995</c:v>
                  </c:pt>
                  <c:pt idx="2">
                    <c:v>0.38379999999999997</c:v>
                  </c:pt>
                  <c:pt idx="3">
                    <c:v>0.89659999999999995</c:v>
                  </c:pt>
                  <c:pt idx="4">
                    <c:v>0.28720000000000001</c:v>
                  </c:pt>
                </c:numCache>
              </c:numRef>
            </c:plus>
            <c:minus>
              <c:numRef>
                <c:f>'[GH-BMPH数据.xlsx]BMPH2-5'!$U$23:$Y$23</c:f>
                <c:numCache>
                  <c:formatCode>General</c:formatCode>
                  <c:ptCount val="5"/>
                  <c:pt idx="0">
                    <c:v>0.94299999999999995</c:v>
                  </c:pt>
                  <c:pt idx="1">
                    <c:v>0.86639999999999995</c:v>
                  </c:pt>
                  <c:pt idx="2">
                    <c:v>0.38379999999999997</c:v>
                  </c:pt>
                  <c:pt idx="3">
                    <c:v>0.89659999999999995</c:v>
                  </c:pt>
                  <c:pt idx="4">
                    <c:v>0.28720000000000001</c:v>
                  </c:pt>
                </c:numCache>
              </c:numRef>
            </c:minus>
            <c:spPr>
              <a:noFill/>
              <a:ln w="19050" cap="flat" cmpd="sng" algn="ctr">
                <a:solidFill>
                  <a:sysClr val="windowText" lastClr="000000"/>
                </a:solidFill>
                <a:round/>
              </a:ln>
              <a:effectLst/>
            </c:spPr>
          </c:errBars>
          <c:cat>
            <c:strRef>
              <c:f>'[GH-BMPH数据.xlsx]BMPH2-5'!$U$18:$Y$18</c:f>
              <c:strCache>
                <c:ptCount val="5"/>
                <c:pt idx="0">
                  <c:v>L*</c:v>
                </c:pt>
                <c:pt idx="1">
                  <c:v>a*</c:v>
                </c:pt>
                <c:pt idx="2">
                  <c:v>b*</c:v>
                </c:pt>
                <c:pt idx="3">
                  <c:v>c*</c:v>
                </c:pt>
                <c:pt idx="4">
                  <c:v>h°</c:v>
                </c:pt>
              </c:strCache>
            </c:strRef>
          </c:cat>
          <c:val>
            <c:numRef>
              <c:f>'[GH-BMPH数据.xlsx]BMPH2-5'!$U$19:$Y$19</c:f>
              <c:numCache>
                <c:formatCode>General</c:formatCode>
                <c:ptCount val="5"/>
                <c:pt idx="0">
                  <c:v>31.15</c:v>
                </c:pt>
                <c:pt idx="1">
                  <c:v>47.125</c:v>
                </c:pt>
                <c:pt idx="2">
                  <c:v>14.824999999999999</c:v>
                </c:pt>
                <c:pt idx="3">
                  <c:v>49.375</c:v>
                </c:pt>
                <c:pt idx="4">
                  <c:v>17.45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F8-467E-8B5A-97434D07532C}"/>
            </c:ext>
          </c:extLst>
        </c:ser>
        <c:ser>
          <c:idx val="1"/>
          <c:order val="1"/>
          <c:tx>
            <c:strRef>
              <c:f>'[GH-BMPH数据.xlsx]BMPH2-5'!$T$20</c:f>
              <c:strCache>
                <c:ptCount val="1"/>
                <c:pt idx="0">
                  <c:v>NH4-N</c:v>
                </c:pt>
              </c:strCache>
            </c:strRef>
          </c:tx>
          <c:spPr>
            <a:solidFill>
              <a:sysClr val="window" lastClr="FFFFFF"/>
            </a:solidFill>
            <a:ln w="19050">
              <a:solidFill>
                <a:sysClr val="windowText" lastClr="000000"/>
              </a:solidFill>
            </a:ln>
            <a:effectLst/>
            <a:sp3d contourW="19050"/>
          </c:spPr>
          <c:invertIfNegative val="0"/>
          <c:errBars>
            <c:errBarType val="both"/>
            <c:errValType val="cust"/>
            <c:noEndCap val="0"/>
            <c:plus>
              <c:numRef>
                <c:f>'[GH-BMPH数据.xlsx]BMPH2-5'!$U$24:$Y$24</c:f>
                <c:numCache>
                  <c:formatCode>General</c:formatCode>
                  <c:ptCount val="5"/>
                  <c:pt idx="0">
                    <c:v>1.087</c:v>
                  </c:pt>
                  <c:pt idx="1">
                    <c:v>1.2196</c:v>
                  </c:pt>
                  <c:pt idx="2">
                    <c:v>0.65700000000000003</c:v>
                  </c:pt>
                  <c:pt idx="3">
                    <c:v>1.2645</c:v>
                  </c:pt>
                  <c:pt idx="4">
                    <c:v>0.61509999999999998</c:v>
                  </c:pt>
                </c:numCache>
              </c:numRef>
            </c:plus>
            <c:minus>
              <c:numRef>
                <c:f>'[GH-BMPH数据.xlsx]BMPH2-5'!$U$24:$Y$24</c:f>
                <c:numCache>
                  <c:formatCode>General</c:formatCode>
                  <c:ptCount val="5"/>
                  <c:pt idx="0">
                    <c:v>1.087</c:v>
                  </c:pt>
                  <c:pt idx="1">
                    <c:v>1.2196</c:v>
                  </c:pt>
                  <c:pt idx="2">
                    <c:v>0.65700000000000003</c:v>
                  </c:pt>
                  <c:pt idx="3">
                    <c:v>1.2645</c:v>
                  </c:pt>
                  <c:pt idx="4">
                    <c:v>0.61509999999999998</c:v>
                  </c:pt>
                </c:numCache>
              </c:numRef>
            </c:minus>
            <c:spPr>
              <a:noFill/>
              <a:ln w="19050" cap="flat" cmpd="sng" algn="ctr">
                <a:solidFill>
                  <a:sysClr val="windowText" lastClr="000000"/>
                </a:solidFill>
                <a:round/>
              </a:ln>
              <a:effectLst/>
            </c:spPr>
          </c:errBars>
          <c:cat>
            <c:strRef>
              <c:f>'[GH-BMPH数据.xlsx]BMPH2-5'!$U$18:$Y$18</c:f>
              <c:strCache>
                <c:ptCount val="5"/>
                <c:pt idx="0">
                  <c:v>L*</c:v>
                </c:pt>
                <c:pt idx="1">
                  <c:v>a*</c:v>
                </c:pt>
                <c:pt idx="2">
                  <c:v>b*</c:v>
                </c:pt>
                <c:pt idx="3">
                  <c:v>c*</c:v>
                </c:pt>
                <c:pt idx="4">
                  <c:v>h°</c:v>
                </c:pt>
              </c:strCache>
            </c:strRef>
          </c:cat>
          <c:val>
            <c:numRef>
              <c:f>'[GH-BMPH数据.xlsx]BMPH2-5'!$U$20:$Y$20</c:f>
              <c:numCache>
                <c:formatCode>General</c:formatCode>
                <c:ptCount val="5"/>
                <c:pt idx="0">
                  <c:v>29</c:v>
                </c:pt>
                <c:pt idx="1">
                  <c:v>49.45</c:v>
                </c:pt>
                <c:pt idx="2">
                  <c:v>15.3</c:v>
                </c:pt>
                <c:pt idx="3">
                  <c:v>51.774999999999999</c:v>
                </c:pt>
                <c:pt idx="4">
                  <c:v>17.2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F8-467E-8B5A-97434D07532C}"/>
            </c:ext>
          </c:extLst>
        </c:ser>
        <c:ser>
          <c:idx val="2"/>
          <c:order val="2"/>
          <c:tx>
            <c:strRef>
              <c:f>'[GH-BMPH数据.xlsx]BMPH2-5'!$T$21</c:f>
              <c:strCache>
                <c:ptCount val="1"/>
                <c:pt idx="0">
                  <c:v>NO3-N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  <a:ln w="19050">
              <a:solidFill>
                <a:sysClr val="windowText" lastClr="000000"/>
              </a:solidFill>
            </a:ln>
            <a:effectLst/>
            <a:sp3d contourW="19050"/>
          </c:spPr>
          <c:invertIfNegative val="0"/>
          <c:errBars>
            <c:errBarType val="both"/>
            <c:errValType val="cust"/>
            <c:noEndCap val="0"/>
            <c:plus>
              <c:numRef>
                <c:f>'[GH-BMPH数据.xlsx]BMPH2-5'!$U$25:$Y$25</c:f>
                <c:numCache>
                  <c:formatCode>General</c:formatCode>
                  <c:ptCount val="5"/>
                  <c:pt idx="0">
                    <c:v>0.7631</c:v>
                  </c:pt>
                  <c:pt idx="1">
                    <c:v>0.24279999999999999</c:v>
                  </c:pt>
                  <c:pt idx="2">
                    <c:v>1.4144000000000001</c:v>
                  </c:pt>
                  <c:pt idx="3">
                    <c:v>0.44159999999999999</c:v>
                  </c:pt>
                  <c:pt idx="4">
                    <c:v>1.5454000000000001</c:v>
                  </c:pt>
                </c:numCache>
              </c:numRef>
            </c:plus>
            <c:minus>
              <c:numRef>
                <c:f>'[GH-BMPH数据.xlsx]BMPH2-5'!$U$25:$Y$25</c:f>
                <c:numCache>
                  <c:formatCode>General</c:formatCode>
                  <c:ptCount val="5"/>
                  <c:pt idx="0">
                    <c:v>0.7631</c:v>
                  </c:pt>
                  <c:pt idx="1">
                    <c:v>0.24279999999999999</c:v>
                  </c:pt>
                  <c:pt idx="2">
                    <c:v>1.4144000000000001</c:v>
                  </c:pt>
                  <c:pt idx="3">
                    <c:v>0.44159999999999999</c:v>
                  </c:pt>
                  <c:pt idx="4">
                    <c:v>1.5454000000000001</c:v>
                  </c:pt>
                </c:numCache>
              </c:numRef>
            </c:minus>
            <c:spPr>
              <a:noFill/>
              <a:ln w="19050" cap="flat" cmpd="sng" algn="ctr">
                <a:solidFill>
                  <a:sysClr val="windowText" lastClr="000000"/>
                </a:solidFill>
                <a:round/>
              </a:ln>
              <a:effectLst/>
            </c:spPr>
          </c:errBars>
          <c:cat>
            <c:strRef>
              <c:f>'[GH-BMPH数据.xlsx]BMPH2-5'!$U$18:$Y$18</c:f>
              <c:strCache>
                <c:ptCount val="5"/>
                <c:pt idx="0">
                  <c:v>L*</c:v>
                </c:pt>
                <c:pt idx="1">
                  <c:v>a*</c:v>
                </c:pt>
                <c:pt idx="2">
                  <c:v>b*</c:v>
                </c:pt>
                <c:pt idx="3">
                  <c:v>c*</c:v>
                </c:pt>
                <c:pt idx="4">
                  <c:v>h°</c:v>
                </c:pt>
              </c:strCache>
            </c:strRef>
          </c:cat>
          <c:val>
            <c:numRef>
              <c:f>'[GH-BMPH数据.xlsx]BMPH2-5'!$U$21:$Y$21</c:f>
              <c:numCache>
                <c:formatCode>General</c:formatCode>
                <c:ptCount val="5"/>
                <c:pt idx="0">
                  <c:v>26.925000000000001</c:v>
                </c:pt>
                <c:pt idx="1">
                  <c:v>48.225000000000001</c:v>
                </c:pt>
                <c:pt idx="2">
                  <c:v>17.574999999999999</c:v>
                </c:pt>
                <c:pt idx="3">
                  <c:v>51.4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F8-467E-8B5A-97434D07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62039221"/>
        <c:axId val="998066856"/>
      </c:barChart>
      <c:catAx>
        <c:axId val="86203922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0" vertOverflow="ellipsis" vert="horz" wrap="square" anchor="ctr" anchorCtr="1" forceAA="0"/>
          <a:lstStyle/>
          <a:p>
            <a:pPr>
              <a:defRPr lang="zh-CN" sz="10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+mn-cs"/>
              </a:defRPr>
            </a:pPr>
            <a:endParaRPr lang="zh-CN"/>
          </a:p>
        </c:txPr>
        <c:crossAx val="998066856"/>
        <c:crosses val="autoZero"/>
        <c:auto val="1"/>
        <c:lblAlgn val="ctr"/>
        <c:lblOffset val="100"/>
        <c:noMultiLvlLbl val="0"/>
      </c:catAx>
      <c:valAx>
        <c:axId val="998066856"/>
        <c:scaling>
          <c:orientation val="minMax"/>
          <c:max val="70"/>
          <c:min val="0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 w="19050">
            <a:solidFill>
              <a:sysClr val="windowText" lastClr="000000"/>
            </a:solidFill>
          </a:ln>
          <a:effectLst/>
        </c:spPr>
        <c:txPr>
          <a:bodyPr rot="-60000000" spcFirstLastPara="0" vertOverflow="ellipsis" vert="horz" wrap="square" anchor="ctr" anchorCtr="1" forceAA="0"/>
          <a:lstStyle/>
          <a:p>
            <a:pPr>
              <a:defRPr lang="zh-CN" sz="10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+mn-cs"/>
              </a:defRPr>
            </a:pPr>
            <a:endParaRPr lang="zh-CN"/>
          </a:p>
        </c:txPr>
        <c:crossAx val="862039221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9050" cap="flat" cmpd="sng" algn="ctr">
      <a:noFill/>
      <a:round/>
    </a:ln>
    <a:effectLst/>
  </c:spPr>
  <c:txPr>
    <a:bodyPr/>
    <a:lstStyle/>
    <a:p>
      <a:pPr>
        <a:defRPr lang="zh-CN"/>
      </a:pPr>
      <a:endParaRPr lang="zh-CN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0F415-F784-4EF2-83C5-CC5B8386C3C1}" type="datetimeFigureOut">
              <a:rPr lang="zh-CN" altLang="en-US" smtClean="0"/>
              <a:t>2022/8/31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0BC-F33F-4C36-85EC-2E83A8B7DB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5215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0F415-F784-4EF2-83C5-CC5B8386C3C1}" type="datetimeFigureOut">
              <a:rPr lang="zh-CN" altLang="en-US" smtClean="0"/>
              <a:t>2022/8/31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0BC-F33F-4C36-85EC-2E83A8B7DB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5376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0F415-F784-4EF2-83C5-CC5B8386C3C1}" type="datetimeFigureOut">
              <a:rPr lang="zh-CN" altLang="en-US" smtClean="0"/>
              <a:t>2022/8/31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0BC-F33F-4C36-85EC-2E83A8B7DB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0866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0F415-F784-4EF2-83C5-CC5B8386C3C1}" type="datetimeFigureOut">
              <a:rPr lang="zh-CN" altLang="en-US" smtClean="0"/>
              <a:t>2022/8/31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0BC-F33F-4C36-85EC-2E83A8B7DB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740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0F415-F784-4EF2-83C5-CC5B8386C3C1}" type="datetimeFigureOut">
              <a:rPr lang="zh-CN" altLang="en-US" smtClean="0"/>
              <a:t>2022/8/31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0BC-F33F-4C36-85EC-2E83A8B7DB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320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0F415-F784-4EF2-83C5-CC5B8386C3C1}" type="datetimeFigureOut">
              <a:rPr lang="zh-CN" altLang="en-US" smtClean="0"/>
              <a:t>2022/8/31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0BC-F33F-4C36-85EC-2E83A8B7DB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2872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0F415-F784-4EF2-83C5-CC5B8386C3C1}" type="datetimeFigureOut">
              <a:rPr lang="zh-CN" altLang="en-US" smtClean="0"/>
              <a:t>2022/8/31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0BC-F33F-4C36-85EC-2E83A8B7DB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168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0F415-F784-4EF2-83C5-CC5B8386C3C1}" type="datetimeFigureOut">
              <a:rPr lang="zh-CN" altLang="en-US" smtClean="0"/>
              <a:t>2022/8/31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0BC-F33F-4C36-85EC-2E83A8B7DB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5018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0F415-F784-4EF2-83C5-CC5B8386C3C1}" type="datetimeFigureOut">
              <a:rPr lang="zh-CN" altLang="en-US" smtClean="0"/>
              <a:t>2022/8/31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0BC-F33F-4C36-85EC-2E83A8B7DB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5626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0F415-F784-4EF2-83C5-CC5B8386C3C1}" type="datetimeFigureOut">
              <a:rPr lang="zh-CN" altLang="en-US" smtClean="0"/>
              <a:t>2022/8/31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0BC-F33F-4C36-85EC-2E83A8B7DB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4246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0F415-F784-4EF2-83C5-CC5B8386C3C1}" type="datetimeFigureOut">
              <a:rPr lang="zh-CN" altLang="en-US" smtClean="0"/>
              <a:t>2022/8/31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0BC-F33F-4C36-85EC-2E83A8B7DB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989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0F415-F784-4EF2-83C5-CC5B8386C3C1}" type="datetimeFigureOut">
              <a:rPr lang="zh-CN" altLang="en-US" smtClean="0"/>
              <a:t>2022/8/31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9C0BC-F33F-4C36-85EC-2E83A8B7DB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7523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chart" Target="../charts/chart2.xml"/><Relationship Id="rId7" Type="http://schemas.microsoft.com/office/2007/relationships/hdphoto" Target="../media/hdphoto1.wdp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chart" Target="../charts/chart4.xml"/><Relationship Id="rId10" Type="http://schemas.openxmlformats.org/officeDocument/2006/relationships/image" Target="../media/image4.png"/><Relationship Id="rId4" Type="http://schemas.openxmlformats.org/officeDocument/2006/relationships/chart" Target="../charts/chart3.xm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图表 19" descr="7b0a202020202263686172745265734964223a202234313637363637220a7d0a">
            <a:extLst>
              <a:ext uri="{FF2B5EF4-FFF2-40B4-BE49-F238E27FC236}">
                <a16:creationId xmlns:a16="http://schemas.microsoft.com/office/drawing/2014/main" id="{831E959D-6DB0-DFAD-0E56-BC1BB92D1E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0100792"/>
              </p:ext>
            </p:extLst>
          </p:nvPr>
        </p:nvGraphicFramePr>
        <p:xfrm>
          <a:off x="1726922" y="341040"/>
          <a:ext cx="2533227" cy="1465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图表 3">
            <a:extLst>
              <a:ext uri="{FF2B5EF4-FFF2-40B4-BE49-F238E27FC236}">
                <a16:creationId xmlns:a16="http://schemas.microsoft.com/office/drawing/2014/main" id="{0255FF8B-E19A-BCF1-2FFD-74CA7D8175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431685"/>
              </p:ext>
            </p:extLst>
          </p:nvPr>
        </p:nvGraphicFramePr>
        <p:xfrm>
          <a:off x="6039056" y="244944"/>
          <a:ext cx="2533227" cy="1519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图表 4">
            <a:extLst>
              <a:ext uri="{FF2B5EF4-FFF2-40B4-BE49-F238E27FC236}">
                <a16:creationId xmlns:a16="http://schemas.microsoft.com/office/drawing/2014/main" id="{05C77381-22C2-EF07-0F4A-AF4AA83C73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1022617"/>
              </p:ext>
            </p:extLst>
          </p:nvPr>
        </p:nvGraphicFramePr>
        <p:xfrm>
          <a:off x="1726922" y="2301875"/>
          <a:ext cx="2636925" cy="1478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图表 5">
            <a:extLst>
              <a:ext uri="{FF2B5EF4-FFF2-40B4-BE49-F238E27FC236}">
                <a16:creationId xmlns:a16="http://schemas.microsoft.com/office/drawing/2014/main" id="{FBED97D5-4995-DA3D-0387-3DD0947704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2695716"/>
              </p:ext>
            </p:extLst>
          </p:nvPr>
        </p:nvGraphicFramePr>
        <p:xfrm>
          <a:off x="6087453" y="2231582"/>
          <a:ext cx="2533227" cy="1548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3156A62B-B6DD-86C2-75E5-0836E3E473EA}"/>
              </a:ext>
            </a:extLst>
          </p:cNvPr>
          <p:cNvSpPr txBox="1"/>
          <p:nvPr/>
        </p:nvSpPr>
        <p:spPr>
          <a:xfrm>
            <a:off x="2147865" y="986589"/>
            <a:ext cx="57708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a</a:t>
            </a:r>
            <a:endParaRPr kumimoji="0" lang="zh-CN" altLang="en-US" sz="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AD0F396-83A9-7ECF-B878-5C3E8D509B2C}"/>
              </a:ext>
            </a:extLst>
          </p:cNvPr>
          <p:cNvSpPr txBox="1"/>
          <p:nvPr/>
        </p:nvSpPr>
        <p:spPr>
          <a:xfrm>
            <a:off x="2259896" y="1021890"/>
            <a:ext cx="57708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b</a:t>
            </a:r>
            <a:endParaRPr kumimoji="0" lang="zh-CN" altLang="en-US" sz="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87B5D84-3408-199E-756B-4ABBB82AF573}"/>
              </a:ext>
            </a:extLst>
          </p:cNvPr>
          <p:cNvSpPr txBox="1"/>
          <p:nvPr/>
        </p:nvSpPr>
        <p:spPr>
          <a:xfrm>
            <a:off x="2369621" y="1003794"/>
            <a:ext cx="57708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b</a:t>
            </a:r>
            <a:endParaRPr kumimoji="0" lang="zh-CN" altLang="en-US" sz="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097775E-F97D-BBE2-2444-DE8C00CB13EC}"/>
              </a:ext>
            </a:extLst>
          </p:cNvPr>
          <p:cNvSpPr txBox="1"/>
          <p:nvPr/>
        </p:nvSpPr>
        <p:spPr>
          <a:xfrm>
            <a:off x="2711256" y="1371234"/>
            <a:ext cx="57708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a</a:t>
            </a:r>
            <a:endParaRPr kumimoji="0" lang="zh-CN" altLang="en-US" sz="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5D88A98-F3E7-2684-4400-C70F42D474CD}"/>
              </a:ext>
            </a:extLst>
          </p:cNvPr>
          <p:cNvSpPr txBox="1"/>
          <p:nvPr/>
        </p:nvSpPr>
        <p:spPr>
          <a:xfrm>
            <a:off x="3461322" y="1318642"/>
            <a:ext cx="57708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a</a:t>
            </a:r>
            <a:endParaRPr kumimoji="0" lang="zh-CN" altLang="en-US" sz="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67E0ECF-8C2D-E4A0-289E-6D394E440D2D}"/>
              </a:ext>
            </a:extLst>
          </p:cNvPr>
          <p:cNvSpPr txBox="1"/>
          <p:nvPr/>
        </p:nvSpPr>
        <p:spPr>
          <a:xfrm>
            <a:off x="3695353" y="1346924"/>
            <a:ext cx="57708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b</a:t>
            </a:r>
            <a:endParaRPr kumimoji="0" lang="zh-CN" altLang="en-US" sz="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AEACBBA-9CC2-54FB-87A3-F04EE8D15340}"/>
              </a:ext>
            </a:extLst>
          </p:cNvPr>
          <p:cNvSpPr txBox="1"/>
          <p:nvPr/>
        </p:nvSpPr>
        <p:spPr>
          <a:xfrm>
            <a:off x="3544168" y="1332783"/>
            <a:ext cx="115416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ab</a:t>
            </a:r>
            <a:endParaRPr kumimoji="0" lang="zh-CN" altLang="en-US" sz="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EFAEC5E-F72D-64D8-5D3A-1F0C839A4FA6}"/>
              </a:ext>
            </a:extLst>
          </p:cNvPr>
          <p:cNvSpPr txBox="1"/>
          <p:nvPr/>
        </p:nvSpPr>
        <p:spPr>
          <a:xfrm>
            <a:off x="2171972" y="3297074"/>
            <a:ext cx="57708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a</a:t>
            </a:r>
            <a:endParaRPr kumimoji="0" lang="zh-CN" altLang="en-US" sz="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62669D7-8566-93ED-6425-6EEA48F3EA42}"/>
              </a:ext>
            </a:extLst>
          </p:cNvPr>
          <p:cNvSpPr txBox="1"/>
          <p:nvPr/>
        </p:nvSpPr>
        <p:spPr>
          <a:xfrm>
            <a:off x="2398475" y="3296545"/>
            <a:ext cx="57708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b</a:t>
            </a:r>
            <a:endParaRPr kumimoji="0" lang="zh-CN" altLang="en-US" sz="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CBAB6CD-9413-BDD1-AF7D-8A04D8E1AB0A}"/>
              </a:ext>
            </a:extLst>
          </p:cNvPr>
          <p:cNvSpPr txBox="1"/>
          <p:nvPr/>
        </p:nvSpPr>
        <p:spPr>
          <a:xfrm>
            <a:off x="6680839" y="2980090"/>
            <a:ext cx="57708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b</a:t>
            </a:r>
            <a:endParaRPr kumimoji="0" lang="zh-CN" altLang="en-US" sz="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14BD1C8-EC1F-DF40-AE11-14C778402AAF}"/>
              </a:ext>
            </a:extLst>
          </p:cNvPr>
          <p:cNvSpPr txBox="1"/>
          <p:nvPr/>
        </p:nvSpPr>
        <p:spPr>
          <a:xfrm>
            <a:off x="2288033" y="3296546"/>
            <a:ext cx="57708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a</a:t>
            </a:r>
            <a:endParaRPr kumimoji="0" lang="zh-CN" altLang="en-US" sz="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3FB01D0-BE5B-C00B-4E89-EAEBC23FEE13}"/>
              </a:ext>
            </a:extLst>
          </p:cNvPr>
          <p:cNvSpPr txBox="1"/>
          <p:nvPr/>
        </p:nvSpPr>
        <p:spPr>
          <a:xfrm>
            <a:off x="6464753" y="2901776"/>
            <a:ext cx="57708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a</a:t>
            </a:r>
            <a:endParaRPr kumimoji="0" lang="zh-CN" altLang="en-US" sz="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B527A3B-5753-E905-8EBC-73AE01B1303E}"/>
              </a:ext>
            </a:extLst>
          </p:cNvPr>
          <p:cNvSpPr txBox="1"/>
          <p:nvPr/>
        </p:nvSpPr>
        <p:spPr>
          <a:xfrm>
            <a:off x="6545548" y="2934532"/>
            <a:ext cx="115416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ab</a:t>
            </a:r>
            <a:endParaRPr kumimoji="0" lang="zh-CN" altLang="en-US" sz="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C4097921-57AA-1DED-4435-6B3A8193BD96}"/>
              </a:ext>
            </a:extLst>
          </p:cNvPr>
          <p:cNvSpPr txBox="1"/>
          <p:nvPr/>
        </p:nvSpPr>
        <p:spPr>
          <a:xfrm>
            <a:off x="2811886" y="1371234"/>
            <a:ext cx="57708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a</a:t>
            </a:r>
            <a:endParaRPr kumimoji="0" lang="zh-CN" altLang="en-US" sz="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D2A8D756-3C6D-DF1D-C044-E553AC6BD0C7}"/>
              </a:ext>
            </a:extLst>
          </p:cNvPr>
          <p:cNvSpPr txBox="1"/>
          <p:nvPr/>
        </p:nvSpPr>
        <p:spPr>
          <a:xfrm>
            <a:off x="2591570" y="1362619"/>
            <a:ext cx="57708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b</a:t>
            </a:r>
            <a:endParaRPr kumimoji="0" lang="zh-CN" altLang="en-US" sz="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6BBEB043-CC38-8B75-31A5-C6983E06B089}"/>
              </a:ext>
            </a:extLst>
          </p:cNvPr>
          <p:cNvSpPr txBox="1"/>
          <p:nvPr/>
        </p:nvSpPr>
        <p:spPr>
          <a:xfrm>
            <a:off x="240855" y="22931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a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7A0BED01-DF86-80AA-C2BD-A8CBFF105D6F}"/>
              </a:ext>
            </a:extLst>
          </p:cNvPr>
          <p:cNvSpPr txBox="1"/>
          <p:nvPr/>
        </p:nvSpPr>
        <p:spPr>
          <a:xfrm>
            <a:off x="4421483" y="244944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b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FAFBA471-55A5-1AD9-CB96-592569AC58EB}"/>
              </a:ext>
            </a:extLst>
          </p:cNvPr>
          <p:cNvSpPr txBox="1"/>
          <p:nvPr/>
        </p:nvSpPr>
        <p:spPr>
          <a:xfrm>
            <a:off x="238145" y="218338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c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0D86700B-2D5A-6B03-7E03-ACC696C1E4FD}"/>
              </a:ext>
            </a:extLst>
          </p:cNvPr>
          <p:cNvSpPr txBox="1"/>
          <p:nvPr/>
        </p:nvSpPr>
        <p:spPr>
          <a:xfrm>
            <a:off x="4421483" y="2231582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d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F683F02D-BFC8-47FD-68F7-C50CC95CC7A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750" b="56645" l="77317" r="923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432" t="32172" r="6972" b="41597"/>
          <a:stretch/>
        </p:blipFill>
        <p:spPr>
          <a:xfrm flipV="1">
            <a:off x="4606812" y="2269875"/>
            <a:ext cx="1271647" cy="1263801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D5B2D408-A507-E431-A8D2-8D6135E10DF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677" b="56566" l="32750" r="501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85" t="32172" r="49007" b="41596"/>
          <a:stretch/>
        </p:blipFill>
        <p:spPr>
          <a:xfrm flipV="1">
            <a:off x="4555789" y="347574"/>
            <a:ext cx="1373692" cy="1263797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FE614BB7-CBBD-17C8-E9C7-76F16ECEAC2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293" b="56566" l="54754" r="729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97" t="29991" r="26469" b="43777"/>
          <a:stretch/>
        </p:blipFill>
        <p:spPr>
          <a:xfrm flipH="1">
            <a:off x="287069" y="2332877"/>
            <a:ext cx="1397243" cy="1263800"/>
          </a:xfrm>
          <a:prstGeom prst="rect">
            <a:avLst/>
          </a:prstGeom>
        </p:spPr>
      </p:pic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0769CD94-221A-2CF2-4747-D1C08BF20B08}"/>
              </a:ext>
            </a:extLst>
          </p:cNvPr>
          <p:cNvCxnSpPr>
            <a:cxnSpLocks/>
          </p:cNvCxnSpPr>
          <p:nvPr/>
        </p:nvCxnSpPr>
        <p:spPr>
          <a:xfrm rot="16200000">
            <a:off x="5750614" y="3441302"/>
            <a:ext cx="1847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>
            <a:extLst>
              <a:ext uri="{FF2B5EF4-FFF2-40B4-BE49-F238E27FC236}">
                <a16:creationId xmlns:a16="http://schemas.microsoft.com/office/drawing/2014/main" id="{8B938003-726D-5E8E-A670-52F361A99E87}"/>
              </a:ext>
            </a:extLst>
          </p:cNvPr>
          <p:cNvSpPr txBox="1"/>
          <p:nvPr/>
        </p:nvSpPr>
        <p:spPr>
          <a:xfrm>
            <a:off x="759489" y="1702544"/>
            <a:ext cx="452403" cy="184666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 marL="0" marR="0" lvl="0" indent="0" algn="ctr" defTabSz="6858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White</a:t>
            </a:r>
            <a:endParaRPr kumimoji="0" lang="en-US" altLang="zh-CN" sz="1200" b="1" i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CC86D1F6-5927-7B6E-5DAC-1554FA01BDBD}"/>
              </a:ext>
            </a:extLst>
          </p:cNvPr>
          <p:cNvSpPr txBox="1"/>
          <p:nvPr/>
        </p:nvSpPr>
        <p:spPr>
          <a:xfrm>
            <a:off x="5016434" y="1702544"/>
            <a:ext cx="452403" cy="184666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 marL="0" marR="0" lvl="0" indent="0" algn="ctr" defTabSz="6858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Pink</a:t>
            </a:r>
            <a:endParaRPr kumimoji="0" lang="en-US" altLang="zh-CN" sz="1200" b="1" i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303EAEE7-D4CA-5C22-7E8F-0C0396EA3BDD}"/>
              </a:ext>
            </a:extLst>
          </p:cNvPr>
          <p:cNvSpPr txBox="1"/>
          <p:nvPr/>
        </p:nvSpPr>
        <p:spPr>
          <a:xfrm>
            <a:off x="589690" y="3605576"/>
            <a:ext cx="792000" cy="184666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 marL="0" marR="0" lvl="0" indent="0" algn="ctr" defTabSz="6858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Dark pink</a:t>
            </a:r>
            <a:endParaRPr kumimoji="0" lang="en-US" altLang="zh-CN" sz="1200" b="1" i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BA39F7AE-A715-24D8-FDD1-E159527BD68A}"/>
              </a:ext>
            </a:extLst>
          </p:cNvPr>
          <p:cNvSpPr txBox="1"/>
          <p:nvPr/>
        </p:nvSpPr>
        <p:spPr>
          <a:xfrm>
            <a:off x="4900425" y="3605576"/>
            <a:ext cx="684421" cy="184666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 marL="0" marR="0" lvl="0" indent="0" algn="ctr" defTabSz="6858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Red</a:t>
            </a:r>
            <a:endParaRPr kumimoji="0" lang="en-US" altLang="zh-CN" sz="1200" b="1" i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33ECE983-E8B7-B5F4-7659-2E408351DED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121" b="58263" l="8134" r="262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97" t="32172" r="73210" b="41596"/>
          <a:stretch/>
        </p:blipFill>
        <p:spPr>
          <a:xfrm rot="10800000">
            <a:off x="270466" y="438746"/>
            <a:ext cx="1430447" cy="1263797"/>
          </a:xfrm>
          <a:prstGeom prst="rect">
            <a:avLst/>
          </a:prstGeom>
        </p:spPr>
      </p:pic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06C05B91-CF5C-B0C4-0FE0-14E4C4EF14DF}"/>
              </a:ext>
            </a:extLst>
          </p:cNvPr>
          <p:cNvCxnSpPr>
            <a:cxnSpLocks/>
          </p:cNvCxnSpPr>
          <p:nvPr/>
        </p:nvCxnSpPr>
        <p:spPr>
          <a:xfrm rot="16200000">
            <a:off x="1480578" y="1518997"/>
            <a:ext cx="1847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EFF2B3B9-09F5-E07F-5571-F04A024DC3F9}"/>
              </a:ext>
            </a:extLst>
          </p:cNvPr>
          <p:cNvGrpSpPr/>
          <p:nvPr/>
        </p:nvGrpSpPr>
        <p:grpSpPr>
          <a:xfrm>
            <a:off x="2175367" y="438746"/>
            <a:ext cx="489582" cy="462517"/>
            <a:chOff x="3765109" y="4737876"/>
            <a:chExt cx="609737" cy="462517"/>
          </a:xfrm>
        </p:grpSpPr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7146C206-A188-C324-C144-5EA94F0009FE}"/>
                </a:ext>
              </a:extLst>
            </p:cNvPr>
            <p:cNvSpPr/>
            <p:nvPr/>
          </p:nvSpPr>
          <p:spPr>
            <a:xfrm>
              <a:off x="3765109" y="4746598"/>
              <a:ext cx="89671" cy="7200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dirty="0"/>
            </a:p>
          </p:txBody>
        </p:sp>
        <p:sp>
          <p:nvSpPr>
            <p:cNvPr id="39" name="tx117">
              <a:extLst>
                <a:ext uri="{FF2B5EF4-FFF2-40B4-BE49-F238E27FC236}">
                  <a16:creationId xmlns:a16="http://schemas.microsoft.com/office/drawing/2014/main" id="{5B6F1826-016C-1976-82FC-E9443C03D3EF}"/>
                </a:ext>
              </a:extLst>
            </p:cNvPr>
            <p:cNvSpPr/>
            <p:nvPr/>
          </p:nvSpPr>
          <p:spPr>
            <a:xfrm>
              <a:off x="3906846" y="4915135"/>
              <a:ext cx="468000" cy="108000"/>
            </a:xfrm>
            <a:prstGeom prst="rect">
              <a:avLst/>
            </a:prstGeom>
            <a:noFill/>
          </p:spPr>
          <p:txBody>
            <a:bodyPr wrap="none" lIns="0" tIns="0" rIns="0" bIns="0" anchor="ctr" anchorCtr="0"/>
            <a:lstStyle/>
            <a:p>
              <a:pPr marL="0" marR="0" lvl="0" indent="0" defTabSz="851008" rtl="0" eaLnBrk="1" fontAlgn="auto" latinLnBrk="0" hangingPunct="1">
                <a:lnSpc>
                  <a:spcPts val="75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NH</a:t>
              </a:r>
              <a:r>
                <a:rPr kumimoji="0" sz="800" i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kumimoji="0" lang="en-US" sz="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-N</a:t>
              </a:r>
              <a:endParaRPr kumimoji="0" sz="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x118">
              <a:extLst>
                <a:ext uri="{FF2B5EF4-FFF2-40B4-BE49-F238E27FC236}">
                  <a16:creationId xmlns:a16="http://schemas.microsoft.com/office/drawing/2014/main" id="{67EC2C96-FF7D-73EE-2590-9D92FD0D24C7}"/>
                </a:ext>
              </a:extLst>
            </p:cNvPr>
            <p:cNvSpPr/>
            <p:nvPr/>
          </p:nvSpPr>
          <p:spPr>
            <a:xfrm>
              <a:off x="3906846" y="5092393"/>
              <a:ext cx="468000" cy="108000"/>
            </a:xfrm>
            <a:prstGeom prst="rect">
              <a:avLst/>
            </a:prstGeom>
            <a:noFill/>
          </p:spPr>
          <p:txBody>
            <a:bodyPr wrap="none" lIns="0" tIns="0" rIns="0" bIns="0" anchor="ctr" anchorCtr="0"/>
            <a:lstStyle/>
            <a:p>
              <a:pPr marL="0" marR="0" lvl="0" indent="0" defTabSz="851008" rtl="0" eaLnBrk="1" fontAlgn="auto" latinLnBrk="0" hangingPunct="1">
                <a:lnSpc>
                  <a:spcPts val="75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  <a:r>
                <a:rPr kumimoji="0" sz="800" i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kumimoji="0" lang="en-US" sz="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-N</a:t>
              </a:r>
              <a:endParaRPr kumimoji="0" sz="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x119">
              <a:extLst>
                <a:ext uri="{FF2B5EF4-FFF2-40B4-BE49-F238E27FC236}">
                  <a16:creationId xmlns:a16="http://schemas.microsoft.com/office/drawing/2014/main" id="{3B257E8B-D650-1D2C-3D0D-9FD3866F5486}"/>
                </a:ext>
              </a:extLst>
            </p:cNvPr>
            <p:cNvSpPr/>
            <p:nvPr/>
          </p:nvSpPr>
          <p:spPr>
            <a:xfrm>
              <a:off x="3906846" y="4737876"/>
              <a:ext cx="468000" cy="108000"/>
            </a:xfrm>
            <a:prstGeom prst="rect">
              <a:avLst/>
            </a:prstGeom>
            <a:noFill/>
          </p:spPr>
          <p:txBody>
            <a:bodyPr wrap="none" lIns="0" tIns="0" rIns="0" bIns="0" anchor="ctr" anchorCtr="0"/>
            <a:lstStyle/>
            <a:p>
              <a:pPr marL="0" marR="0" lvl="0" indent="0" defTabSz="851008" rtl="0" eaLnBrk="1" fontAlgn="auto" latinLnBrk="0" hangingPunct="1">
                <a:lnSpc>
                  <a:spcPts val="75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NH</a:t>
              </a:r>
              <a:r>
                <a:rPr kumimoji="0" sz="800" i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kumimoji="0" sz="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  <a:r>
                <a:rPr kumimoji="0" sz="800" i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D0E476DF-4904-E136-5469-F0E18898747A}"/>
                </a:ext>
              </a:extLst>
            </p:cNvPr>
            <p:cNvSpPr/>
            <p:nvPr/>
          </p:nvSpPr>
          <p:spPr>
            <a:xfrm>
              <a:off x="3765109" y="4922895"/>
              <a:ext cx="89671" cy="72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/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EF8830F7-098D-6962-0D1D-C5D0412C23F9}"/>
                </a:ext>
              </a:extLst>
            </p:cNvPr>
            <p:cNvSpPr/>
            <p:nvPr/>
          </p:nvSpPr>
          <p:spPr>
            <a:xfrm>
              <a:off x="3765109" y="5099192"/>
              <a:ext cx="89671" cy="72000"/>
            </a:xfrm>
            <a:prstGeom prst="rect">
              <a:avLst/>
            </a:prstGeom>
            <a:solidFill>
              <a:srgbClr val="A5A5A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/>
            </a:p>
          </p:txBody>
        </p:sp>
      </p:grp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642E6B84-40D9-2F33-1861-66F782E4F3FE}"/>
              </a:ext>
            </a:extLst>
          </p:cNvPr>
          <p:cNvCxnSpPr>
            <a:cxnSpLocks/>
          </p:cNvCxnSpPr>
          <p:nvPr/>
        </p:nvCxnSpPr>
        <p:spPr>
          <a:xfrm rot="16200000">
            <a:off x="1480578" y="3441302"/>
            <a:ext cx="1847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FB2EA2B0-1DD4-A95A-1D8C-73E42D4B6900}"/>
              </a:ext>
            </a:extLst>
          </p:cNvPr>
          <p:cNvCxnSpPr>
            <a:cxnSpLocks/>
          </p:cNvCxnSpPr>
          <p:nvPr/>
        </p:nvCxnSpPr>
        <p:spPr>
          <a:xfrm rot="16200000">
            <a:off x="5750614" y="1518997"/>
            <a:ext cx="1847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45">
            <a:extLst>
              <a:ext uri="{FF2B5EF4-FFF2-40B4-BE49-F238E27FC236}">
                <a16:creationId xmlns:a16="http://schemas.microsoft.com/office/drawing/2014/main" id="{E30712CF-8CB3-5F0C-F9F2-CB102651FEFD}"/>
              </a:ext>
            </a:extLst>
          </p:cNvPr>
          <p:cNvSpPr txBox="1"/>
          <p:nvPr/>
        </p:nvSpPr>
        <p:spPr>
          <a:xfrm>
            <a:off x="270464" y="4042344"/>
            <a:ext cx="8511791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1200" b="1" dirty="0">
                <a:latin typeface="Arial" panose="020B0604020202020204" pitchFamily="34" charset="0"/>
                <a:cs typeface="Arial" panose="020B0604020202020204" pitchFamily="34" charset="0"/>
              </a:rPr>
              <a:t>Supplemental Figure 1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Effects of ammonium-nitrate (NH</a:t>
            </a:r>
            <a:r>
              <a:rPr lang="en-US" altLang="zh-CN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altLang="zh-CN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), ammonium (NH</a:t>
            </a:r>
            <a:r>
              <a:rPr lang="en-US" altLang="zh-CN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-N), and nitrate (NO</a:t>
            </a:r>
            <a:r>
              <a:rPr lang="en-US" altLang="zh-CN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-N) on petal color traits in four commercially available petunia cultivars. Changes in </a:t>
            </a:r>
            <a:r>
              <a:rPr lang="en-US" altLang="zh-CN" sz="1200" dirty="0" err="1">
                <a:latin typeface="Arial" panose="020B0604020202020204" pitchFamily="34" charset="0"/>
                <a:cs typeface="Arial" panose="020B0604020202020204" pitchFamily="34" charset="0"/>
              </a:rPr>
              <a:t>CIELab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 coordinates including </a:t>
            </a:r>
            <a:r>
              <a:rPr lang="en-US" altLang="zh-CN" sz="1200" i="1" dirty="0">
                <a:latin typeface="Arial" panose="020B0604020202020204" pitchFamily="34" charset="0"/>
                <a:cs typeface="Arial" panose="020B0604020202020204" pitchFamily="34" charset="0"/>
              </a:rPr>
              <a:t>L*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200" i="1" dirty="0">
                <a:latin typeface="Arial" panose="020B0604020202020204" pitchFamily="34" charset="0"/>
                <a:cs typeface="Arial" panose="020B0604020202020204" pitchFamily="34" charset="0"/>
              </a:rPr>
              <a:t>a*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200" i="1" dirty="0">
                <a:latin typeface="Arial" panose="020B0604020202020204" pitchFamily="34" charset="0"/>
                <a:cs typeface="Arial" panose="020B0604020202020204" pitchFamily="34" charset="0"/>
              </a:rPr>
              <a:t>b*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200" i="1" dirty="0">
                <a:latin typeface="Arial" panose="020B0604020202020204" pitchFamily="34" charset="0"/>
                <a:cs typeface="Arial" panose="020B0604020202020204" pitchFamily="34" charset="0"/>
              </a:rPr>
              <a:t>C*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altLang="zh-CN" sz="1200" i="1" dirty="0">
                <a:latin typeface="Arial" panose="020B0604020202020204" pitchFamily="34" charset="0"/>
                <a:cs typeface="Arial" panose="020B0604020202020204" pitchFamily="34" charset="0"/>
              </a:rPr>
              <a:t>h°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altLang="zh-CN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white- (a), pink- (b), dark pink- (c) and red-flower cultivar (d) were plotted in column figures (SE, n=4; scale bar = 1cm). Different letters above the bars in each column indicate significant difference between treatments using one-way ANOVA test in SPSS software at P &lt; 0.05. 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443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</TotalTime>
  <Words>136</Words>
  <Application>Microsoft Office PowerPoint</Application>
  <PresentationFormat>全屏显示(4:3)</PresentationFormat>
  <Paragraphs>27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马 方放</dc:creator>
  <cp:lastModifiedBy>马 方放</cp:lastModifiedBy>
  <cp:revision>2</cp:revision>
  <dcterms:created xsi:type="dcterms:W3CDTF">2022-08-31T07:34:07Z</dcterms:created>
  <dcterms:modified xsi:type="dcterms:W3CDTF">2022-08-31T08:24:17Z</dcterms:modified>
</cp:coreProperties>
</file>